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6"/>
  </p:notesMasterIdLst>
  <p:handoutMasterIdLst>
    <p:handoutMasterId r:id="rId27"/>
  </p:handoutMasterIdLst>
  <p:sldIdLst>
    <p:sldId id="256" r:id="rId2"/>
    <p:sldId id="257" r:id="rId3"/>
    <p:sldId id="322" r:id="rId4"/>
    <p:sldId id="299" r:id="rId5"/>
    <p:sldId id="258" r:id="rId6"/>
    <p:sldId id="316" r:id="rId7"/>
    <p:sldId id="294" r:id="rId8"/>
    <p:sldId id="318" r:id="rId9"/>
    <p:sldId id="295" r:id="rId10"/>
    <p:sldId id="325" r:id="rId11"/>
    <p:sldId id="326" r:id="rId12"/>
    <p:sldId id="296" r:id="rId13"/>
    <p:sldId id="303" r:id="rId14"/>
    <p:sldId id="324" r:id="rId15"/>
    <p:sldId id="297" r:id="rId16"/>
    <p:sldId id="314" r:id="rId17"/>
    <p:sldId id="319" r:id="rId18"/>
    <p:sldId id="304" r:id="rId19"/>
    <p:sldId id="260" r:id="rId20"/>
    <p:sldId id="311" r:id="rId21"/>
    <p:sldId id="323" r:id="rId22"/>
    <p:sldId id="327" r:id="rId23"/>
    <p:sldId id="305" r:id="rId24"/>
    <p:sldId id="315" r:id="rId25"/>
  </p:sldIdLst>
  <p:sldSz cx="12192000" cy="6858000"/>
  <p:notesSz cx="7010400" cy="9296400"/>
  <p:custDataLst>
    <p:tags r:id="rId2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4"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64A2"/>
    <a:srgbClr val="4BACC6"/>
    <a:srgbClr val="F69546"/>
    <a:srgbClr val="C0504D"/>
    <a:srgbClr val="9BBB58"/>
    <a:srgbClr val="4297AD"/>
    <a:srgbClr val="8963FF"/>
    <a:srgbClr val="CCCCFF"/>
    <a:srgbClr val="CC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608" autoAdjust="0"/>
    <p:restoredTop sz="70994" autoAdjust="0"/>
  </p:normalViewPr>
  <p:slideViewPr>
    <p:cSldViewPr snapToGrid="0" showGuides="1">
      <p:cViewPr varScale="1">
        <p:scale>
          <a:sx n="51" d="100"/>
          <a:sy n="51" d="100"/>
        </p:scale>
        <p:origin x="1482" y="78"/>
      </p:cViewPr>
      <p:guideLst>
        <p:guide orient="horz" pos="2184"/>
        <p:guide pos="384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F1A88FD1-99E9-DD45-8E07-EE1DC5FFFB68}" type="datetimeFigureOut">
              <a:rPr lang="en-US" smtClean="0"/>
              <a:t>5/11/2017</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64DFCA45-01DF-9E48-9654-C0DE7643CC16}" type="slidenum">
              <a:rPr lang="en-US" smtClean="0"/>
              <a:t>‹#›</a:t>
            </a:fld>
            <a:endParaRPr lang="en-US"/>
          </a:p>
        </p:txBody>
      </p:sp>
    </p:spTree>
    <p:extLst>
      <p:ext uri="{BB962C8B-B14F-4D97-AF65-F5344CB8AC3E}">
        <p14:creationId xmlns:p14="http://schemas.microsoft.com/office/powerpoint/2010/main" val="867884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599A5F3A-57B8-4697-A4D1-727D10C26665}" type="datetimeFigureOut">
              <a:rPr lang="en-US" smtClean="0"/>
              <a:t>5/11/2017</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AE651379-91FA-4683-8605-4DED11A069B7}" type="slidenum">
              <a:rPr lang="en-US" smtClean="0"/>
              <a:t>‹#›</a:t>
            </a:fld>
            <a:endParaRPr lang="en-US"/>
          </a:p>
        </p:txBody>
      </p:sp>
    </p:spTree>
    <p:extLst>
      <p:ext uri="{BB962C8B-B14F-4D97-AF65-F5344CB8AC3E}">
        <p14:creationId xmlns:p14="http://schemas.microsoft.com/office/powerpoint/2010/main" val="17708168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AE651379-91FA-4683-8605-4DED11A069B7}" type="slidenum">
              <a:rPr lang="en-US" smtClean="0"/>
              <a:t>1</a:t>
            </a:fld>
            <a:endParaRPr lang="en-US"/>
          </a:p>
        </p:txBody>
      </p:sp>
    </p:spTree>
    <p:extLst>
      <p:ext uri="{BB962C8B-B14F-4D97-AF65-F5344CB8AC3E}">
        <p14:creationId xmlns:p14="http://schemas.microsoft.com/office/powerpoint/2010/main" val="21928126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7E9B613-33BE-D046-9544-C5674929777C}" type="slidenum">
              <a:rPr lang="en-US" smtClean="0"/>
              <a:t>12</a:t>
            </a:fld>
            <a:endParaRPr lang="en-US"/>
          </a:p>
        </p:txBody>
      </p:sp>
    </p:spTree>
    <p:extLst>
      <p:ext uri="{BB962C8B-B14F-4D97-AF65-F5344CB8AC3E}">
        <p14:creationId xmlns:p14="http://schemas.microsoft.com/office/powerpoint/2010/main" val="26542661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charset="0"/>
              <a:buNone/>
            </a:pPr>
            <a:endParaRPr lang="en-US" dirty="0"/>
          </a:p>
        </p:txBody>
      </p:sp>
      <p:sp>
        <p:nvSpPr>
          <p:cNvPr id="4" name="Slide Number Placeholder 3"/>
          <p:cNvSpPr>
            <a:spLocks noGrp="1"/>
          </p:cNvSpPr>
          <p:nvPr>
            <p:ph type="sldNum" sz="quarter" idx="10"/>
          </p:nvPr>
        </p:nvSpPr>
        <p:spPr/>
        <p:txBody>
          <a:bodyPr/>
          <a:lstStyle/>
          <a:p>
            <a:fld id="{AE651379-91FA-4683-8605-4DED11A069B7}" type="slidenum">
              <a:rPr lang="en-US" smtClean="0"/>
              <a:t>13</a:t>
            </a:fld>
            <a:endParaRPr lang="en-US"/>
          </a:p>
        </p:txBody>
      </p:sp>
    </p:spTree>
    <p:extLst>
      <p:ext uri="{BB962C8B-B14F-4D97-AF65-F5344CB8AC3E}">
        <p14:creationId xmlns:p14="http://schemas.microsoft.com/office/powerpoint/2010/main" val="28739707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7E9B613-33BE-D046-9544-C5674929777C}" type="slidenum">
              <a:rPr lang="en-US" smtClean="0"/>
              <a:t>15</a:t>
            </a:fld>
            <a:endParaRPr lang="en-US"/>
          </a:p>
        </p:txBody>
      </p:sp>
    </p:spTree>
    <p:extLst>
      <p:ext uri="{BB962C8B-B14F-4D97-AF65-F5344CB8AC3E}">
        <p14:creationId xmlns:p14="http://schemas.microsoft.com/office/powerpoint/2010/main" val="26542661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651379-91FA-4683-8605-4DED11A069B7}" type="slidenum">
              <a:rPr lang="en-US" smtClean="0"/>
              <a:t>16</a:t>
            </a:fld>
            <a:endParaRPr lang="en-US"/>
          </a:p>
        </p:txBody>
      </p:sp>
    </p:spTree>
    <p:extLst>
      <p:ext uri="{BB962C8B-B14F-4D97-AF65-F5344CB8AC3E}">
        <p14:creationId xmlns:p14="http://schemas.microsoft.com/office/powerpoint/2010/main" val="31500004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3D8F2964-04A2-674A-83B3-14BA5B00FB59}" type="slidenum">
              <a:rPr lang="en-US" smtClean="0"/>
              <a:t>17</a:t>
            </a:fld>
            <a:endParaRPr lang="en-US"/>
          </a:p>
        </p:txBody>
      </p:sp>
    </p:spTree>
    <p:extLst>
      <p:ext uri="{BB962C8B-B14F-4D97-AF65-F5344CB8AC3E}">
        <p14:creationId xmlns:p14="http://schemas.microsoft.com/office/powerpoint/2010/main" val="40165834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AE651379-91FA-4683-8605-4DED11A069B7}" type="slidenum">
              <a:rPr lang="en-US" smtClean="0"/>
              <a:t>18</a:t>
            </a:fld>
            <a:endParaRPr lang="en-US"/>
          </a:p>
        </p:txBody>
      </p:sp>
    </p:spTree>
    <p:extLst>
      <p:ext uri="{BB962C8B-B14F-4D97-AF65-F5344CB8AC3E}">
        <p14:creationId xmlns:p14="http://schemas.microsoft.com/office/powerpoint/2010/main" val="28739707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07E9B613-33BE-D046-9544-C5674929777C}" type="slidenum">
              <a:rPr lang="en-US" smtClean="0"/>
              <a:t>19</a:t>
            </a:fld>
            <a:endParaRPr lang="en-US"/>
          </a:p>
        </p:txBody>
      </p:sp>
    </p:spTree>
    <p:extLst>
      <p:ext uri="{BB962C8B-B14F-4D97-AF65-F5344CB8AC3E}">
        <p14:creationId xmlns:p14="http://schemas.microsoft.com/office/powerpoint/2010/main" val="26542661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7E9B613-33BE-D046-9544-C5674929777C}" type="slidenum">
              <a:rPr lang="en-US" smtClean="0"/>
              <a:t>20</a:t>
            </a:fld>
            <a:endParaRPr lang="en-US"/>
          </a:p>
        </p:txBody>
      </p:sp>
    </p:spTree>
    <p:extLst>
      <p:ext uri="{BB962C8B-B14F-4D97-AF65-F5344CB8AC3E}">
        <p14:creationId xmlns:p14="http://schemas.microsoft.com/office/powerpoint/2010/main" val="623252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DE89A1-5803-E845-B06E-E6825AA05624}" type="slidenum">
              <a:rPr lang="en-US" smtClean="0">
                <a:solidFill>
                  <a:prstClr val="black"/>
                </a:solidFill>
              </a:rPr>
              <a:pPr/>
              <a:t>23</a:t>
            </a:fld>
            <a:endParaRPr lang="en-US">
              <a:solidFill>
                <a:prstClr val="black"/>
              </a:solidFill>
            </a:endParaRPr>
          </a:p>
        </p:txBody>
      </p:sp>
    </p:spTree>
    <p:extLst>
      <p:ext uri="{BB962C8B-B14F-4D97-AF65-F5344CB8AC3E}">
        <p14:creationId xmlns:p14="http://schemas.microsoft.com/office/powerpoint/2010/main" val="19391340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DE89A1-5803-E845-B06E-E6825AA05624}" type="slidenum">
              <a:rPr lang="en-US">
                <a:solidFill>
                  <a:prstClr val="black"/>
                </a:solidFill>
              </a:rPr>
              <a:pPr/>
              <a:t>24</a:t>
            </a:fld>
            <a:endParaRPr lang="en-US">
              <a:solidFill>
                <a:prstClr val="black"/>
              </a:solidFill>
            </a:endParaRPr>
          </a:p>
        </p:txBody>
      </p:sp>
    </p:spTree>
    <p:extLst>
      <p:ext uri="{BB962C8B-B14F-4D97-AF65-F5344CB8AC3E}">
        <p14:creationId xmlns:p14="http://schemas.microsoft.com/office/powerpoint/2010/main" val="15963803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4CC522A-0681-5443-8CC0-A525AF494E4B}" type="slidenum">
              <a:rPr lang="en-US" smtClean="0"/>
              <a:t>2</a:t>
            </a:fld>
            <a:endParaRPr lang="en-US"/>
          </a:p>
        </p:txBody>
      </p:sp>
    </p:spTree>
    <p:extLst>
      <p:ext uri="{BB962C8B-B14F-4D97-AF65-F5344CB8AC3E}">
        <p14:creationId xmlns:p14="http://schemas.microsoft.com/office/powerpoint/2010/main" val="28504602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7E9B613-33BE-D046-9544-C5674929777C}" type="slidenum">
              <a:rPr lang="en-US" smtClean="0"/>
              <a:t>3</a:t>
            </a:fld>
            <a:endParaRPr lang="en-US"/>
          </a:p>
        </p:txBody>
      </p:sp>
    </p:spTree>
    <p:extLst>
      <p:ext uri="{BB962C8B-B14F-4D97-AF65-F5344CB8AC3E}">
        <p14:creationId xmlns:p14="http://schemas.microsoft.com/office/powerpoint/2010/main" val="26542661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7E9B613-33BE-D046-9544-C5674929777C}" type="slidenum">
              <a:rPr lang="en-US" smtClean="0"/>
              <a:t>4</a:t>
            </a:fld>
            <a:endParaRPr lang="en-US"/>
          </a:p>
        </p:txBody>
      </p:sp>
    </p:spTree>
    <p:extLst>
      <p:ext uri="{BB962C8B-B14F-4D97-AF65-F5344CB8AC3E}">
        <p14:creationId xmlns:p14="http://schemas.microsoft.com/office/powerpoint/2010/main" val="26542661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b="1" dirty="0" smtClean="0"/>
          </a:p>
        </p:txBody>
      </p:sp>
      <p:sp>
        <p:nvSpPr>
          <p:cNvPr id="4" name="Slide Number Placeholder 3"/>
          <p:cNvSpPr>
            <a:spLocks noGrp="1"/>
          </p:cNvSpPr>
          <p:nvPr>
            <p:ph type="sldNum" sz="quarter" idx="10"/>
          </p:nvPr>
        </p:nvSpPr>
        <p:spPr/>
        <p:txBody>
          <a:bodyPr/>
          <a:lstStyle/>
          <a:p>
            <a:fld id="{07E9B613-33BE-D046-9544-C5674929777C}" type="slidenum">
              <a:rPr lang="en-US" smtClean="0"/>
              <a:t>5</a:t>
            </a:fld>
            <a:endParaRPr lang="en-US"/>
          </a:p>
        </p:txBody>
      </p:sp>
    </p:spTree>
    <p:extLst>
      <p:ext uri="{BB962C8B-B14F-4D97-AF65-F5344CB8AC3E}">
        <p14:creationId xmlns:p14="http://schemas.microsoft.com/office/powerpoint/2010/main" val="26542661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07E9B613-33BE-D046-9544-C5674929777C}" type="slidenum">
              <a:rPr lang="en-US" smtClean="0"/>
              <a:t>6</a:t>
            </a:fld>
            <a:endParaRPr lang="en-US"/>
          </a:p>
        </p:txBody>
      </p:sp>
    </p:spTree>
    <p:extLst>
      <p:ext uri="{BB962C8B-B14F-4D97-AF65-F5344CB8AC3E}">
        <p14:creationId xmlns:p14="http://schemas.microsoft.com/office/powerpoint/2010/main" val="26542661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7E9B613-33BE-D046-9544-C5674929777C}" type="slidenum">
              <a:rPr lang="en-US" smtClean="0"/>
              <a:t>7</a:t>
            </a:fld>
            <a:endParaRPr lang="en-US"/>
          </a:p>
        </p:txBody>
      </p:sp>
    </p:spTree>
    <p:extLst>
      <p:ext uri="{BB962C8B-B14F-4D97-AF65-F5344CB8AC3E}">
        <p14:creationId xmlns:p14="http://schemas.microsoft.com/office/powerpoint/2010/main" val="26542661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651379-91FA-4683-8605-4DED11A069B7}" type="slidenum">
              <a:rPr lang="en-US" smtClean="0"/>
              <a:t>8</a:t>
            </a:fld>
            <a:endParaRPr lang="en-US"/>
          </a:p>
        </p:txBody>
      </p:sp>
    </p:spTree>
    <p:extLst>
      <p:ext uri="{BB962C8B-B14F-4D97-AF65-F5344CB8AC3E}">
        <p14:creationId xmlns:p14="http://schemas.microsoft.com/office/powerpoint/2010/main" val="28739707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7E9B613-33BE-D046-9544-C5674929777C}" type="slidenum">
              <a:rPr lang="en-US" smtClean="0"/>
              <a:t>9</a:t>
            </a:fld>
            <a:endParaRPr lang="en-US"/>
          </a:p>
        </p:txBody>
      </p:sp>
    </p:spTree>
    <p:extLst>
      <p:ext uri="{BB962C8B-B14F-4D97-AF65-F5344CB8AC3E}">
        <p14:creationId xmlns:p14="http://schemas.microsoft.com/office/powerpoint/2010/main" val="26542661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76" indent="0" algn="ctr">
              <a:buNone/>
              <a:defRPr>
                <a:solidFill>
                  <a:schemeClr val="tx1">
                    <a:tint val="75000"/>
                  </a:schemeClr>
                </a:solidFill>
              </a:defRPr>
            </a:lvl2pPr>
            <a:lvl3pPr marL="1219151" indent="0" algn="ctr">
              <a:buNone/>
              <a:defRPr>
                <a:solidFill>
                  <a:schemeClr val="tx1">
                    <a:tint val="75000"/>
                  </a:schemeClr>
                </a:solidFill>
              </a:defRPr>
            </a:lvl3pPr>
            <a:lvl4pPr marL="1828727" indent="0" algn="ctr">
              <a:buNone/>
              <a:defRPr>
                <a:solidFill>
                  <a:schemeClr val="tx1">
                    <a:tint val="75000"/>
                  </a:schemeClr>
                </a:solidFill>
              </a:defRPr>
            </a:lvl4pPr>
            <a:lvl5pPr marL="2438302" indent="0" algn="ctr">
              <a:buNone/>
              <a:defRPr>
                <a:solidFill>
                  <a:schemeClr val="tx1">
                    <a:tint val="75000"/>
                  </a:schemeClr>
                </a:solidFill>
              </a:defRPr>
            </a:lvl5pPr>
            <a:lvl6pPr marL="3047878" indent="0" algn="ctr">
              <a:buNone/>
              <a:defRPr>
                <a:solidFill>
                  <a:schemeClr val="tx1">
                    <a:tint val="75000"/>
                  </a:schemeClr>
                </a:solidFill>
              </a:defRPr>
            </a:lvl6pPr>
            <a:lvl7pPr marL="3657454" indent="0" algn="ctr">
              <a:buNone/>
              <a:defRPr>
                <a:solidFill>
                  <a:schemeClr val="tx1">
                    <a:tint val="75000"/>
                  </a:schemeClr>
                </a:solidFill>
              </a:defRPr>
            </a:lvl7pPr>
            <a:lvl8pPr marL="4267029" indent="0" algn="ctr">
              <a:buNone/>
              <a:defRPr>
                <a:solidFill>
                  <a:schemeClr val="tx1">
                    <a:tint val="75000"/>
                  </a:schemeClr>
                </a:solidFill>
              </a:defRPr>
            </a:lvl8pPr>
            <a:lvl9pPr marL="4876605"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35206D5-E70B-4DF2-A429-AA3DA5473538}" type="datetime1">
              <a:rPr lang="en-US" smtClean="0">
                <a:solidFill>
                  <a:prstClr val="black">
                    <a:tint val="75000"/>
                  </a:prstClr>
                </a:solidFill>
              </a:rPr>
              <a:pPr/>
              <a:t>5/11/2017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F88E988-FB04-AB4E-BE5A-59F242AF7F7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521881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2BD84C1-D4F5-470E-A96E-030A2B57F023}" type="datetime1">
              <a:rPr lang="en-US" smtClean="0">
                <a:solidFill>
                  <a:prstClr val="black">
                    <a:tint val="75000"/>
                  </a:prstClr>
                </a:solidFill>
              </a:rPr>
              <a:pPr/>
              <a:t>5/11/2017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066355A-084C-D24E-9AD2-7E4FC41EA62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338302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41"/>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8098C05-2042-4968-A7DE-7210019AC03B}" type="datetime1">
              <a:rPr lang="en-US" smtClean="0">
                <a:solidFill>
                  <a:prstClr val="black">
                    <a:tint val="75000"/>
                  </a:prstClr>
                </a:solidFill>
              </a:rPr>
              <a:pPr/>
              <a:t>5/11/2017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066355A-084C-D24E-9AD2-7E4FC41EA62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636719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09600" y="1575908"/>
            <a:ext cx="10972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9A37E5F-5429-4212-AA62-9274C73D9075}" type="datetime1">
              <a:rPr lang="en-US" smtClean="0">
                <a:solidFill>
                  <a:prstClr val="black">
                    <a:tint val="75000"/>
                  </a:prstClr>
                </a:solidFill>
              </a:rPr>
              <a:pPr/>
              <a:t>5/11/2017</a:t>
            </a:fld>
            <a:endParaRPr lang="en-US" dirty="0">
              <a:solidFill>
                <a:prstClr val="black">
                  <a:tint val="75000"/>
                </a:prstClr>
              </a:solidFill>
            </a:endParaRPr>
          </a:p>
        </p:txBody>
      </p:sp>
      <p:sp>
        <p:nvSpPr>
          <p:cNvPr id="5" name="Footer Placeholder 4"/>
          <p:cNvSpPr>
            <a:spLocks noGrp="1"/>
          </p:cNvSpPr>
          <p:nvPr>
            <p:ph type="ftr" sz="quarter" idx="11"/>
          </p:nvPr>
        </p:nvSpPr>
        <p:spPr>
          <a:xfrm>
            <a:off x="4203700" y="6101871"/>
            <a:ext cx="4356100" cy="429671"/>
          </a:xfrm>
        </p:spPr>
        <p:txBody>
          <a:bodyPr/>
          <a:lstStyle/>
          <a:p>
            <a:r>
              <a:rPr lang="en-US" smtClean="0"/>
              <a:t>Delaware Data Science Symposium</a:t>
            </a:r>
            <a:r>
              <a:rPr lang="en-US" smtClean="0">
                <a:solidFill>
                  <a:prstClr val="black">
                    <a:tint val="75000"/>
                  </a:prstClr>
                </a:solidFill>
              </a:rPr>
              <a:t>, May 12, 2017</a:t>
            </a:r>
            <a:endParaRPr lang="en-US" smtClean="0"/>
          </a:p>
        </p:txBody>
      </p:sp>
      <p:sp>
        <p:nvSpPr>
          <p:cNvPr id="6" name="Slide Number Placeholder 5"/>
          <p:cNvSpPr>
            <a:spLocks noGrp="1"/>
          </p:cNvSpPr>
          <p:nvPr>
            <p:ph type="sldNum" sz="quarter" idx="12"/>
          </p:nvPr>
        </p:nvSpPr>
        <p:spPr/>
        <p:txBody>
          <a:bodyPr/>
          <a:lstStyle/>
          <a:p>
            <a:fld id="{2066355A-084C-D24E-9AD2-7E4FC41EA62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084397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5333"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76" indent="0">
              <a:buNone/>
              <a:defRPr sz="2417">
                <a:solidFill>
                  <a:schemeClr val="tx1">
                    <a:tint val="75000"/>
                  </a:schemeClr>
                </a:solidFill>
              </a:defRPr>
            </a:lvl2pPr>
            <a:lvl3pPr marL="1219151" indent="0">
              <a:buNone/>
              <a:defRPr sz="2167">
                <a:solidFill>
                  <a:schemeClr val="tx1">
                    <a:tint val="75000"/>
                  </a:schemeClr>
                </a:solidFill>
              </a:defRPr>
            </a:lvl3pPr>
            <a:lvl4pPr marL="1828727" indent="0">
              <a:buNone/>
              <a:defRPr sz="1833">
                <a:solidFill>
                  <a:schemeClr val="tx1">
                    <a:tint val="75000"/>
                  </a:schemeClr>
                </a:solidFill>
              </a:defRPr>
            </a:lvl4pPr>
            <a:lvl5pPr marL="2438302" indent="0">
              <a:buNone/>
              <a:defRPr sz="1833">
                <a:solidFill>
                  <a:schemeClr val="tx1">
                    <a:tint val="75000"/>
                  </a:schemeClr>
                </a:solidFill>
              </a:defRPr>
            </a:lvl5pPr>
            <a:lvl6pPr marL="3047878" indent="0">
              <a:buNone/>
              <a:defRPr sz="1833">
                <a:solidFill>
                  <a:schemeClr val="tx1">
                    <a:tint val="75000"/>
                  </a:schemeClr>
                </a:solidFill>
              </a:defRPr>
            </a:lvl6pPr>
            <a:lvl7pPr marL="3657454" indent="0">
              <a:buNone/>
              <a:defRPr sz="1833">
                <a:solidFill>
                  <a:schemeClr val="tx1">
                    <a:tint val="75000"/>
                  </a:schemeClr>
                </a:solidFill>
              </a:defRPr>
            </a:lvl7pPr>
            <a:lvl8pPr marL="4267029" indent="0">
              <a:buNone/>
              <a:defRPr sz="1833">
                <a:solidFill>
                  <a:schemeClr val="tx1">
                    <a:tint val="75000"/>
                  </a:schemeClr>
                </a:solidFill>
              </a:defRPr>
            </a:lvl8pPr>
            <a:lvl9pPr marL="4876605" indent="0">
              <a:buNone/>
              <a:defRPr sz="1833">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FC79DAC-6263-4247-A765-617D94D5BE05}" type="datetime1">
              <a:rPr lang="en-US" smtClean="0">
                <a:solidFill>
                  <a:prstClr val="black">
                    <a:tint val="75000"/>
                  </a:prstClr>
                </a:solidFill>
              </a:rPr>
              <a:pPr/>
              <a:t>5/11/2017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1AF2B4D-6B12-4EDF-87BB-2B55CECB661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47613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4"/>
            <a:ext cx="5384800" cy="4525963"/>
          </a:xfrm>
        </p:spPr>
        <p:txBody>
          <a:bodyPr/>
          <a:lstStyle>
            <a:lvl1pPr>
              <a:defRPr sz="3750"/>
            </a:lvl1pPr>
            <a:lvl2pPr>
              <a:defRPr sz="3167"/>
            </a:lvl2pPr>
            <a:lvl3pPr>
              <a:defRPr sz="2667"/>
            </a:lvl3pPr>
            <a:lvl4pPr>
              <a:defRPr sz="2417"/>
            </a:lvl4pPr>
            <a:lvl5pPr>
              <a:defRPr sz="2417"/>
            </a:lvl5pPr>
            <a:lvl6pPr>
              <a:defRPr sz="2417"/>
            </a:lvl6pPr>
            <a:lvl7pPr>
              <a:defRPr sz="2417"/>
            </a:lvl7pPr>
            <a:lvl8pPr>
              <a:defRPr sz="2417"/>
            </a:lvl8pPr>
            <a:lvl9pPr>
              <a:defRPr sz="2417"/>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4"/>
            <a:ext cx="5384800" cy="4525963"/>
          </a:xfrm>
        </p:spPr>
        <p:txBody>
          <a:bodyPr/>
          <a:lstStyle>
            <a:lvl1pPr>
              <a:defRPr sz="3750"/>
            </a:lvl1pPr>
            <a:lvl2pPr>
              <a:defRPr sz="3167"/>
            </a:lvl2pPr>
            <a:lvl3pPr>
              <a:defRPr sz="2667"/>
            </a:lvl3pPr>
            <a:lvl4pPr>
              <a:defRPr sz="2417"/>
            </a:lvl4pPr>
            <a:lvl5pPr>
              <a:defRPr sz="2417"/>
            </a:lvl5pPr>
            <a:lvl6pPr>
              <a:defRPr sz="2417"/>
            </a:lvl6pPr>
            <a:lvl7pPr>
              <a:defRPr sz="2417"/>
            </a:lvl7pPr>
            <a:lvl8pPr>
              <a:defRPr sz="2417"/>
            </a:lvl8pPr>
            <a:lvl9pPr>
              <a:defRPr sz="2417"/>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3FC04AB-495C-4A17-B224-A3945B09AC5A}" type="datetime1">
              <a:rPr lang="en-US" smtClean="0">
                <a:solidFill>
                  <a:prstClr val="black">
                    <a:tint val="75000"/>
                  </a:prstClr>
                </a:solidFill>
              </a:rPr>
              <a:pPr/>
              <a:t>5/11/2017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066355A-084C-D24E-9AD2-7E4FC41EA62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602063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1" y="1535116"/>
            <a:ext cx="5386919" cy="639763"/>
          </a:xfrm>
        </p:spPr>
        <p:txBody>
          <a:bodyPr anchor="b"/>
          <a:lstStyle>
            <a:lvl1pPr marL="0" indent="0">
              <a:buNone/>
              <a:defRPr sz="3167" b="1"/>
            </a:lvl1pPr>
            <a:lvl2pPr marL="609576" indent="0">
              <a:buNone/>
              <a:defRPr sz="2667" b="1"/>
            </a:lvl2pPr>
            <a:lvl3pPr marL="1219151" indent="0">
              <a:buNone/>
              <a:defRPr sz="2417" b="1"/>
            </a:lvl3pPr>
            <a:lvl4pPr marL="1828727" indent="0">
              <a:buNone/>
              <a:defRPr sz="2167" b="1"/>
            </a:lvl4pPr>
            <a:lvl5pPr marL="2438302" indent="0">
              <a:buNone/>
              <a:defRPr sz="2167" b="1"/>
            </a:lvl5pPr>
            <a:lvl6pPr marL="3047878" indent="0">
              <a:buNone/>
              <a:defRPr sz="2167" b="1"/>
            </a:lvl6pPr>
            <a:lvl7pPr marL="3657454" indent="0">
              <a:buNone/>
              <a:defRPr sz="2167" b="1"/>
            </a:lvl7pPr>
            <a:lvl8pPr marL="4267029" indent="0">
              <a:buNone/>
              <a:defRPr sz="2167" b="1"/>
            </a:lvl8pPr>
            <a:lvl9pPr marL="4876605" indent="0">
              <a:buNone/>
              <a:defRPr sz="2167" b="1"/>
            </a:lvl9pPr>
          </a:lstStyle>
          <a:p>
            <a:pPr lvl="0"/>
            <a:r>
              <a:rPr lang="en-US" smtClean="0"/>
              <a:t>Click to edit Master text styles</a:t>
            </a:r>
          </a:p>
        </p:txBody>
      </p:sp>
      <p:sp>
        <p:nvSpPr>
          <p:cNvPr id="4" name="Content Placeholder 3"/>
          <p:cNvSpPr>
            <a:spLocks noGrp="1"/>
          </p:cNvSpPr>
          <p:nvPr>
            <p:ph sz="half" idx="2"/>
          </p:nvPr>
        </p:nvSpPr>
        <p:spPr>
          <a:xfrm>
            <a:off x="609601" y="2174874"/>
            <a:ext cx="5386919" cy="3951288"/>
          </a:xfrm>
        </p:spPr>
        <p:txBody>
          <a:bodyPr/>
          <a:lstStyle>
            <a:lvl1pPr>
              <a:defRPr sz="3167"/>
            </a:lvl1pPr>
            <a:lvl2pPr>
              <a:defRPr sz="2667"/>
            </a:lvl2pPr>
            <a:lvl3pPr>
              <a:defRPr sz="2417"/>
            </a:lvl3pPr>
            <a:lvl4pPr>
              <a:defRPr sz="2167"/>
            </a:lvl4pPr>
            <a:lvl5pPr>
              <a:defRPr sz="2167"/>
            </a:lvl5pPr>
            <a:lvl6pPr>
              <a:defRPr sz="2167"/>
            </a:lvl6pPr>
            <a:lvl7pPr>
              <a:defRPr sz="2167"/>
            </a:lvl7pPr>
            <a:lvl8pPr>
              <a:defRPr sz="2167"/>
            </a:lvl8pPr>
            <a:lvl9pPr>
              <a:defRPr sz="2167"/>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70" y="1535116"/>
            <a:ext cx="5389033" cy="639763"/>
          </a:xfrm>
        </p:spPr>
        <p:txBody>
          <a:bodyPr anchor="b"/>
          <a:lstStyle>
            <a:lvl1pPr marL="0" indent="0">
              <a:buNone/>
              <a:defRPr sz="3167" b="1"/>
            </a:lvl1pPr>
            <a:lvl2pPr marL="609576" indent="0">
              <a:buNone/>
              <a:defRPr sz="2667" b="1"/>
            </a:lvl2pPr>
            <a:lvl3pPr marL="1219151" indent="0">
              <a:buNone/>
              <a:defRPr sz="2417" b="1"/>
            </a:lvl3pPr>
            <a:lvl4pPr marL="1828727" indent="0">
              <a:buNone/>
              <a:defRPr sz="2167" b="1"/>
            </a:lvl4pPr>
            <a:lvl5pPr marL="2438302" indent="0">
              <a:buNone/>
              <a:defRPr sz="2167" b="1"/>
            </a:lvl5pPr>
            <a:lvl6pPr marL="3047878" indent="0">
              <a:buNone/>
              <a:defRPr sz="2167" b="1"/>
            </a:lvl6pPr>
            <a:lvl7pPr marL="3657454" indent="0">
              <a:buNone/>
              <a:defRPr sz="2167" b="1"/>
            </a:lvl7pPr>
            <a:lvl8pPr marL="4267029" indent="0">
              <a:buNone/>
              <a:defRPr sz="2167" b="1"/>
            </a:lvl8pPr>
            <a:lvl9pPr marL="4876605" indent="0">
              <a:buNone/>
              <a:defRPr sz="2167" b="1"/>
            </a:lvl9pPr>
          </a:lstStyle>
          <a:p>
            <a:pPr lvl="0"/>
            <a:r>
              <a:rPr lang="en-US" smtClean="0"/>
              <a:t>Click to edit Master text styles</a:t>
            </a:r>
          </a:p>
        </p:txBody>
      </p:sp>
      <p:sp>
        <p:nvSpPr>
          <p:cNvPr id="6" name="Content Placeholder 5"/>
          <p:cNvSpPr>
            <a:spLocks noGrp="1"/>
          </p:cNvSpPr>
          <p:nvPr>
            <p:ph sz="quarter" idx="4"/>
          </p:nvPr>
        </p:nvSpPr>
        <p:spPr>
          <a:xfrm>
            <a:off x="6193370" y="2174874"/>
            <a:ext cx="5389033" cy="3951288"/>
          </a:xfrm>
        </p:spPr>
        <p:txBody>
          <a:bodyPr/>
          <a:lstStyle>
            <a:lvl1pPr>
              <a:defRPr sz="3167"/>
            </a:lvl1pPr>
            <a:lvl2pPr>
              <a:defRPr sz="2667"/>
            </a:lvl2pPr>
            <a:lvl3pPr>
              <a:defRPr sz="2417"/>
            </a:lvl3pPr>
            <a:lvl4pPr>
              <a:defRPr sz="2167"/>
            </a:lvl4pPr>
            <a:lvl5pPr>
              <a:defRPr sz="2167"/>
            </a:lvl5pPr>
            <a:lvl6pPr>
              <a:defRPr sz="2167"/>
            </a:lvl6pPr>
            <a:lvl7pPr>
              <a:defRPr sz="2167"/>
            </a:lvl7pPr>
            <a:lvl8pPr>
              <a:defRPr sz="2167"/>
            </a:lvl8pPr>
            <a:lvl9pPr>
              <a:defRPr sz="2167"/>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E123CD0-B1C2-44B5-BD1D-58A00F29D726}" type="datetime1">
              <a:rPr lang="en-US" smtClean="0">
                <a:solidFill>
                  <a:prstClr val="black">
                    <a:tint val="75000"/>
                  </a:prstClr>
                </a:solidFill>
              </a:rPr>
              <a:pPr/>
              <a:t>5/11/2017</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2066355A-084C-D24E-9AD2-7E4FC41EA62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482947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1305B01-765F-4942-B200-F6E9A98F8FD2}" type="datetime1">
              <a:rPr lang="en-US" smtClean="0">
                <a:solidFill>
                  <a:prstClr val="black">
                    <a:tint val="75000"/>
                  </a:prstClr>
                </a:solidFill>
              </a:rPr>
              <a:pPr/>
              <a:t>5/11/2017</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2066355A-084C-D24E-9AD2-7E4FC41EA62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984415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CD45DF7-BE18-4DC1-AC7E-CF208D61097F}" type="datetime1">
              <a:rPr lang="en-US" smtClean="0">
                <a:solidFill>
                  <a:prstClr val="black">
                    <a:tint val="75000"/>
                  </a:prstClr>
                </a:solidFill>
              </a:rPr>
              <a:pPr/>
              <a:t>5/11/2017</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2066355A-084C-D24E-9AD2-7E4FC41EA62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511431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2"/>
            <a:ext cx="4011084" cy="1162051"/>
          </a:xfrm>
        </p:spPr>
        <p:txBody>
          <a:bodyPr anchor="b"/>
          <a:lstStyle>
            <a:lvl1pPr algn="l">
              <a:defRPr sz="2667" b="1"/>
            </a:lvl1pPr>
          </a:lstStyle>
          <a:p>
            <a:r>
              <a:rPr lang="en-US" smtClean="0"/>
              <a:t>Click to edit Master title style</a:t>
            </a:r>
            <a:endParaRPr lang="en-US"/>
          </a:p>
        </p:txBody>
      </p:sp>
      <p:sp>
        <p:nvSpPr>
          <p:cNvPr id="3" name="Content Placeholder 2"/>
          <p:cNvSpPr>
            <a:spLocks noGrp="1"/>
          </p:cNvSpPr>
          <p:nvPr>
            <p:ph idx="1"/>
          </p:nvPr>
        </p:nvSpPr>
        <p:spPr>
          <a:xfrm>
            <a:off x="4766733" y="273054"/>
            <a:ext cx="6815667" cy="5853113"/>
          </a:xfrm>
        </p:spPr>
        <p:txBody>
          <a:bodyPr/>
          <a:lstStyle>
            <a:lvl1pPr>
              <a:defRPr sz="4250"/>
            </a:lvl1pPr>
            <a:lvl2pPr>
              <a:defRPr sz="3750"/>
            </a:lvl2pPr>
            <a:lvl3pPr>
              <a:defRPr sz="3167"/>
            </a:lvl3pPr>
            <a:lvl4pPr>
              <a:defRPr sz="2667"/>
            </a:lvl4pPr>
            <a:lvl5pPr>
              <a:defRPr sz="2667"/>
            </a:lvl5pPr>
            <a:lvl6pPr>
              <a:defRPr sz="2667"/>
            </a:lvl6pPr>
            <a:lvl7pPr>
              <a:defRPr sz="2667"/>
            </a:lvl7pPr>
            <a:lvl8pPr>
              <a:defRPr sz="2667"/>
            </a:lvl8pPr>
            <a:lvl9pPr>
              <a:defRPr sz="2667"/>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833"/>
            </a:lvl1pPr>
            <a:lvl2pPr marL="609576" indent="0">
              <a:buNone/>
              <a:defRPr sz="1583"/>
            </a:lvl2pPr>
            <a:lvl3pPr marL="1219151" indent="0">
              <a:buNone/>
              <a:defRPr sz="1333"/>
            </a:lvl3pPr>
            <a:lvl4pPr marL="1828727" indent="0">
              <a:buNone/>
              <a:defRPr sz="1167"/>
            </a:lvl4pPr>
            <a:lvl5pPr marL="2438302" indent="0">
              <a:buNone/>
              <a:defRPr sz="1167"/>
            </a:lvl5pPr>
            <a:lvl6pPr marL="3047878" indent="0">
              <a:buNone/>
              <a:defRPr sz="1167"/>
            </a:lvl6pPr>
            <a:lvl7pPr marL="3657454" indent="0">
              <a:buNone/>
              <a:defRPr sz="1167"/>
            </a:lvl7pPr>
            <a:lvl8pPr marL="4267029" indent="0">
              <a:buNone/>
              <a:defRPr sz="1167"/>
            </a:lvl8pPr>
            <a:lvl9pPr marL="4876605" indent="0">
              <a:buNone/>
              <a:defRPr sz="1167"/>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24D0549-8181-424E-B113-02CF2980BB6B}" type="datetime1">
              <a:rPr lang="en-US" smtClean="0">
                <a:solidFill>
                  <a:prstClr val="black">
                    <a:tint val="75000"/>
                  </a:prstClr>
                </a:solidFill>
              </a:rPr>
              <a:pPr/>
              <a:t>5/11/2017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C6B1FF6-39B9-40F5-8B67-33C6354A3D4F}" type="slidenum">
              <a:rPr lang="en-US" smtClean="0">
                <a:solidFill>
                  <a:prstClr val="black">
                    <a:tint val="75000"/>
                  </a:prstClr>
                </a:solidFill>
              </a:rPr>
              <a:pPr/>
              <a:t>‹#›</a:t>
            </a:fld>
            <a:endParaRPr lang="en-US" dirty="0">
              <a:solidFill>
                <a:srgbClr val="9BBB59">
                  <a:shade val="75000"/>
                </a:srgbClr>
              </a:solidFill>
            </a:endParaRPr>
          </a:p>
        </p:txBody>
      </p:sp>
    </p:spTree>
    <p:extLst>
      <p:ext uri="{BB962C8B-B14F-4D97-AF65-F5344CB8AC3E}">
        <p14:creationId xmlns:p14="http://schemas.microsoft.com/office/powerpoint/2010/main" val="39740579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9" y="4800600"/>
            <a:ext cx="7315200" cy="566738"/>
          </a:xfrm>
        </p:spPr>
        <p:txBody>
          <a:bodyPr anchor="b"/>
          <a:lstStyle>
            <a:lvl1pPr algn="l">
              <a:defRPr sz="2667" b="1"/>
            </a:lvl1pPr>
          </a:lstStyle>
          <a:p>
            <a:r>
              <a:rPr lang="en-US" smtClean="0"/>
              <a:t>Click to edit Master title style</a:t>
            </a:r>
            <a:endParaRPr lang="en-US"/>
          </a:p>
        </p:txBody>
      </p:sp>
      <p:sp>
        <p:nvSpPr>
          <p:cNvPr id="3" name="Picture Placeholder 2"/>
          <p:cNvSpPr>
            <a:spLocks noGrp="1"/>
          </p:cNvSpPr>
          <p:nvPr>
            <p:ph type="pic" idx="1"/>
          </p:nvPr>
        </p:nvSpPr>
        <p:spPr>
          <a:xfrm>
            <a:off x="2389719" y="612775"/>
            <a:ext cx="7315200" cy="4114800"/>
          </a:xfrm>
        </p:spPr>
        <p:txBody>
          <a:bodyPr/>
          <a:lstStyle>
            <a:lvl1pPr marL="0" indent="0">
              <a:buNone/>
              <a:defRPr sz="4250"/>
            </a:lvl1pPr>
            <a:lvl2pPr marL="609576" indent="0">
              <a:buNone/>
              <a:defRPr sz="3750"/>
            </a:lvl2pPr>
            <a:lvl3pPr marL="1219151" indent="0">
              <a:buNone/>
              <a:defRPr sz="3167"/>
            </a:lvl3pPr>
            <a:lvl4pPr marL="1828727" indent="0">
              <a:buNone/>
              <a:defRPr sz="2667"/>
            </a:lvl4pPr>
            <a:lvl5pPr marL="2438302" indent="0">
              <a:buNone/>
              <a:defRPr sz="2667"/>
            </a:lvl5pPr>
            <a:lvl6pPr marL="3047878" indent="0">
              <a:buNone/>
              <a:defRPr sz="2667"/>
            </a:lvl6pPr>
            <a:lvl7pPr marL="3657454" indent="0">
              <a:buNone/>
              <a:defRPr sz="2667"/>
            </a:lvl7pPr>
            <a:lvl8pPr marL="4267029" indent="0">
              <a:buNone/>
              <a:defRPr sz="2667"/>
            </a:lvl8pPr>
            <a:lvl9pPr marL="4876605" indent="0">
              <a:buNone/>
              <a:defRPr sz="2667"/>
            </a:lvl9pPr>
          </a:lstStyle>
          <a:p>
            <a:endParaRPr lang="en-US" dirty="0"/>
          </a:p>
        </p:txBody>
      </p:sp>
      <p:sp>
        <p:nvSpPr>
          <p:cNvPr id="4" name="Text Placeholder 3"/>
          <p:cNvSpPr>
            <a:spLocks noGrp="1"/>
          </p:cNvSpPr>
          <p:nvPr>
            <p:ph type="body" sz="half" idx="2"/>
          </p:nvPr>
        </p:nvSpPr>
        <p:spPr>
          <a:xfrm>
            <a:off x="2389719" y="5367341"/>
            <a:ext cx="7315200" cy="804863"/>
          </a:xfrm>
        </p:spPr>
        <p:txBody>
          <a:bodyPr/>
          <a:lstStyle>
            <a:lvl1pPr marL="0" indent="0">
              <a:buNone/>
              <a:defRPr sz="1833"/>
            </a:lvl1pPr>
            <a:lvl2pPr marL="609576" indent="0">
              <a:buNone/>
              <a:defRPr sz="1583"/>
            </a:lvl2pPr>
            <a:lvl3pPr marL="1219151" indent="0">
              <a:buNone/>
              <a:defRPr sz="1333"/>
            </a:lvl3pPr>
            <a:lvl4pPr marL="1828727" indent="0">
              <a:buNone/>
              <a:defRPr sz="1167"/>
            </a:lvl4pPr>
            <a:lvl5pPr marL="2438302" indent="0">
              <a:buNone/>
              <a:defRPr sz="1167"/>
            </a:lvl5pPr>
            <a:lvl6pPr marL="3047878" indent="0">
              <a:buNone/>
              <a:defRPr sz="1167"/>
            </a:lvl6pPr>
            <a:lvl7pPr marL="3657454" indent="0">
              <a:buNone/>
              <a:defRPr sz="1167"/>
            </a:lvl7pPr>
            <a:lvl8pPr marL="4267029" indent="0">
              <a:buNone/>
              <a:defRPr sz="1167"/>
            </a:lvl8pPr>
            <a:lvl9pPr marL="4876605" indent="0">
              <a:buNone/>
              <a:defRPr sz="1167"/>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B29E19E-D7CF-4985-ABD2-82C575DEA875}" type="datetime1">
              <a:rPr lang="en-US" smtClean="0">
                <a:solidFill>
                  <a:prstClr val="black">
                    <a:tint val="75000"/>
                  </a:prstClr>
                </a:solidFill>
              </a:rPr>
              <a:pPr/>
              <a:t>5/11/2017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066355A-084C-D24E-9AD2-7E4FC41EA62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809879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59625"/>
            <a:ext cx="10972800" cy="1143000"/>
          </a:xfrm>
          <a:prstGeom prst="rect">
            <a:avLst/>
          </a:prstGeom>
        </p:spPr>
        <p:txBody>
          <a:bodyPr vert="horz" lIns="146304" tIns="73152" rIns="146304" bIns="73152"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09600" y="1600204"/>
            <a:ext cx="10972800" cy="4525963"/>
          </a:xfrm>
          <a:prstGeom prst="rect">
            <a:avLst/>
          </a:prstGeom>
          <a:ln>
            <a:noFill/>
          </a:ln>
        </p:spPr>
        <p:txBody>
          <a:bodyPr vert="horz" lIns="146304" tIns="73152" rIns="146304" bIns="73152"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09600" y="6356353"/>
            <a:ext cx="2844800" cy="365125"/>
          </a:xfrm>
          <a:prstGeom prst="rect">
            <a:avLst/>
          </a:prstGeom>
        </p:spPr>
        <p:txBody>
          <a:bodyPr vert="horz" lIns="146304" tIns="73152" rIns="146304" bIns="73152" rtlCol="0" anchor="ctr"/>
          <a:lstStyle>
            <a:lvl1pPr algn="l">
              <a:defRPr sz="1583">
                <a:solidFill>
                  <a:schemeClr val="tx1">
                    <a:tint val="75000"/>
                  </a:schemeClr>
                </a:solidFill>
              </a:defRPr>
            </a:lvl1pPr>
          </a:lstStyle>
          <a:p>
            <a:pPr defTabSz="609576"/>
            <a:fld id="{0F8FE9F5-38BF-46DA-93F2-4127CAC5B484}" type="datetime1">
              <a:rPr lang="en-US" smtClean="0">
                <a:solidFill>
                  <a:prstClr val="black">
                    <a:tint val="75000"/>
                  </a:prstClr>
                </a:solidFill>
              </a:rPr>
              <a:pPr defTabSz="609576"/>
              <a:t>5/11/2017</a:t>
            </a:fld>
            <a:endParaRPr lang="en-US" dirty="0">
              <a:solidFill>
                <a:prstClr val="black">
                  <a:tint val="75000"/>
                </a:prstClr>
              </a:solidFill>
            </a:endParaRPr>
          </a:p>
        </p:txBody>
      </p:sp>
      <p:sp>
        <p:nvSpPr>
          <p:cNvPr id="5" name="Footer Placeholder 4"/>
          <p:cNvSpPr>
            <a:spLocks noGrp="1"/>
          </p:cNvSpPr>
          <p:nvPr>
            <p:ph type="ftr" sz="quarter" idx="3"/>
          </p:nvPr>
        </p:nvSpPr>
        <p:spPr>
          <a:xfrm>
            <a:off x="4203700" y="6101871"/>
            <a:ext cx="4483100" cy="429671"/>
          </a:xfrm>
          <a:prstGeom prst="rect">
            <a:avLst/>
          </a:prstGeom>
        </p:spPr>
        <p:txBody>
          <a:bodyPr vert="horz" lIns="146304" tIns="73152" rIns="146304" bIns="73152" rtlCol="0" anchor="ctr"/>
          <a:lstStyle>
            <a:lvl1pPr algn="ctr">
              <a:defRPr sz="1200">
                <a:solidFill>
                  <a:schemeClr val="tx1">
                    <a:tint val="75000"/>
                  </a:schemeClr>
                </a:solidFill>
              </a:defRPr>
            </a:lvl1pPr>
          </a:lstStyle>
          <a:p>
            <a:pPr defTabSz="609576"/>
            <a:r>
              <a:rPr lang="en-US" dirty="0" smtClean="0"/>
              <a:t>Delaware Data Science Symposium</a:t>
            </a:r>
            <a:r>
              <a:rPr lang="en-US" dirty="0" smtClean="0">
                <a:solidFill>
                  <a:prstClr val="black">
                    <a:tint val="75000"/>
                  </a:prstClr>
                </a:solidFill>
              </a:rPr>
              <a:t>, May 12, 2017</a:t>
            </a:r>
            <a:endParaRPr lang="en-US" dirty="0" smtClean="0"/>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146304" tIns="73152" rIns="146304" bIns="73152" rtlCol="0" anchor="ctr"/>
          <a:lstStyle>
            <a:lvl1pPr algn="r">
              <a:defRPr sz="1583">
                <a:solidFill>
                  <a:schemeClr val="tx1">
                    <a:tint val="75000"/>
                  </a:schemeClr>
                </a:solidFill>
              </a:defRPr>
            </a:lvl1pPr>
          </a:lstStyle>
          <a:p>
            <a:pPr defTabSz="609576"/>
            <a:fld id="{2066355A-084C-D24E-9AD2-7E4FC41EA627}" type="slidenum">
              <a:rPr lang="en-US" smtClean="0">
                <a:solidFill>
                  <a:prstClr val="black">
                    <a:tint val="75000"/>
                  </a:prstClr>
                </a:solidFill>
              </a:rPr>
              <a:pPr defTabSz="609576"/>
              <a:t>‹#›</a:t>
            </a:fld>
            <a:endParaRPr lang="en-US" dirty="0">
              <a:solidFill>
                <a:prstClr val="black">
                  <a:tint val="75000"/>
                </a:prstClr>
              </a:solidFill>
            </a:endParaRPr>
          </a:p>
        </p:txBody>
      </p:sp>
      <p:pic>
        <p:nvPicPr>
          <p:cNvPr id="8" name="Picture 7" descr="budget_2017_2ndary_2.jpg"/>
          <p:cNvPicPr>
            <a:picLocks noChangeAspect="1"/>
          </p:cNvPicPr>
          <p:nvPr userDrawn="1"/>
        </p:nvPicPr>
        <p:blipFill rotWithShape="1">
          <a:blip r:embed="rId13" cstate="print">
            <a:extLst>
              <a:ext uri="{28A0092B-C50C-407E-A947-70E740481C1C}">
                <a14:useLocalDpi xmlns:a14="http://schemas.microsoft.com/office/drawing/2010/main" val="0"/>
              </a:ext>
            </a:extLst>
          </a:blip>
          <a:srcRect t="93773"/>
          <a:stretch/>
        </p:blipFill>
        <p:spPr>
          <a:xfrm>
            <a:off x="0" y="6430982"/>
            <a:ext cx="12192000" cy="427018"/>
          </a:xfrm>
          <a:prstGeom prst="rect">
            <a:avLst/>
          </a:prstGeom>
        </p:spPr>
      </p:pic>
      <p:pic>
        <p:nvPicPr>
          <p:cNvPr id="9" name="Picture 8" descr="BitmapLogo_NOLayers_F.png"/>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02673" y="6051071"/>
            <a:ext cx="755875" cy="759825"/>
          </a:xfrm>
          <a:prstGeom prst="rect">
            <a:avLst/>
          </a:prstGeom>
        </p:spPr>
      </p:pic>
    </p:spTree>
    <p:extLst>
      <p:ext uri="{BB962C8B-B14F-4D97-AF65-F5344CB8AC3E}">
        <p14:creationId xmlns:p14="http://schemas.microsoft.com/office/powerpoint/2010/main" val="51235744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609576" rtl="0" eaLnBrk="1" latinLnBrk="0" hangingPunct="1">
        <a:spcBef>
          <a:spcPct val="0"/>
        </a:spcBef>
        <a:buNone/>
        <a:defRPr sz="4167" kern="1200">
          <a:solidFill>
            <a:srgbClr val="1A3F6F"/>
          </a:solidFill>
          <a:latin typeface="Arial"/>
          <a:ea typeface="+mj-ea"/>
          <a:cs typeface="Arial"/>
        </a:defRPr>
      </a:lvl1pPr>
    </p:titleStyle>
    <p:bodyStyle>
      <a:lvl1pPr marL="457182" indent="-457182" algn="l" defTabSz="609576" rtl="0" eaLnBrk="1" latinLnBrk="0" hangingPunct="1">
        <a:spcBef>
          <a:spcPct val="20000"/>
        </a:spcBef>
        <a:buFont typeface="Arial"/>
        <a:buChar char="•"/>
        <a:defRPr sz="3333" kern="1200">
          <a:solidFill>
            <a:schemeClr val="tx1">
              <a:lumMod val="85000"/>
              <a:lumOff val="15000"/>
            </a:schemeClr>
          </a:solidFill>
          <a:latin typeface="Arial"/>
          <a:ea typeface="+mn-ea"/>
          <a:cs typeface="Arial"/>
        </a:defRPr>
      </a:lvl1pPr>
      <a:lvl2pPr marL="990560" indent="-380985" algn="l" defTabSz="609576" rtl="0" eaLnBrk="1" latinLnBrk="0" hangingPunct="1">
        <a:spcBef>
          <a:spcPct val="20000"/>
        </a:spcBef>
        <a:buFont typeface="Arial"/>
        <a:buChar char="–"/>
        <a:defRPr sz="2917" kern="1200">
          <a:solidFill>
            <a:schemeClr val="tx1">
              <a:lumMod val="85000"/>
              <a:lumOff val="15000"/>
            </a:schemeClr>
          </a:solidFill>
          <a:latin typeface="Arial"/>
          <a:ea typeface="+mn-ea"/>
          <a:cs typeface="Arial"/>
        </a:defRPr>
      </a:lvl2pPr>
      <a:lvl3pPr marL="1523939" indent="-304788" algn="l" defTabSz="609576" rtl="0" eaLnBrk="1" latinLnBrk="0" hangingPunct="1">
        <a:spcBef>
          <a:spcPct val="20000"/>
        </a:spcBef>
        <a:buFont typeface="Arial"/>
        <a:buChar char="•"/>
        <a:defRPr sz="2667" kern="1200">
          <a:solidFill>
            <a:schemeClr val="tx1">
              <a:lumMod val="85000"/>
              <a:lumOff val="15000"/>
            </a:schemeClr>
          </a:solidFill>
          <a:latin typeface="Arial"/>
          <a:ea typeface="+mn-ea"/>
          <a:cs typeface="Arial"/>
        </a:defRPr>
      </a:lvl3pPr>
      <a:lvl4pPr marL="2133515" indent="-304788" algn="l" defTabSz="609576" rtl="0" eaLnBrk="1" latinLnBrk="0" hangingPunct="1">
        <a:spcBef>
          <a:spcPct val="20000"/>
        </a:spcBef>
        <a:buFont typeface="Arial"/>
        <a:buChar char="–"/>
        <a:defRPr sz="2417" kern="1200">
          <a:solidFill>
            <a:schemeClr val="tx1">
              <a:lumMod val="85000"/>
              <a:lumOff val="15000"/>
            </a:schemeClr>
          </a:solidFill>
          <a:latin typeface="Arial"/>
          <a:ea typeface="+mn-ea"/>
          <a:cs typeface="Arial"/>
        </a:defRPr>
      </a:lvl4pPr>
      <a:lvl5pPr marL="2743090" indent="-304788" algn="l" defTabSz="609576" rtl="0" eaLnBrk="1" latinLnBrk="0" hangingPunct="1">
        <a:spcBef>
          <a:spcPct val="20000"/>
        </a:spcBef>
        <a:buFont typeface="Arial"/>
        <a:buChar char="»"/>
        <a:defRPr sz="2167" kern="1200">
          <a:solidFill>
            <a:schemeClr val="tx1">
              <a:lumMod val="85000"/>
              <a:lumOff val="15000"/>
            </a:schemeClr>
          </a:solidFill>
          <a:latin typeface="Arial"/>
          <a:ea typeface="+mn-ea"/>
          <a:cs typeface="Arial"/>
        </a:defRPr>
      </a:lvl5pPr>
      <a:lvl6pPr marL="3352666" indent="-304788" algn="l" defTabSz="609576" rtl="0" eaLnBrk="1" latinLnBrk="0" hangingPunct="1">
        <a:spcBef>
          <a:spcPct val="20000"/>
        </a:spcBef>
        <a:buFont typeface="Arial"/>
        <a:buChar char="•"/>
        <a:defRPr sz="2667" kern="1200">
          <a:solidFill>
            <a:schemeClr val="tx1"/>
          </a:solidFill>
          <a:latin typeface="+mn-lt"/>
          <a:ea typeface="+mn-ea"/>
          <a:cs typeface="+mn-cs"/>
        </a:defRPr>
      </a:lvl6pPr>
      <a:lvl7pPr marL="3962242" indent="-304788" algn="l" defTabSz="609576" rtl="0" eaLnBrk="1" latinLnBrk="0" hangingPunct="1">
        <a:spcBef>
          <a:spcPct val="20000"/>
        </a:spcBef>
        <a:buFont typeface="Arial"/>
        <a:buChar char="•"/>
        <a:defRPr sz="2667" kern="1200">
          <a:solidFill>
            <a:schemeClr val="tx1"/>
          </a:solidFill>
          <a:latin typeface="+mn-lt"/>
          <a:ea typeface="+mn-ea"/>
          <a:cs typeface="+mn-cs"/>
        </a:defRPr>
      </a:lvl7pPr>
      <a:lvl8pPr marL="4571817" indent="-304788" algn="l" defTabSz="609576" rtl="0" eaLnBrk="1" latinLnBrk="0" hangingPunct="1">
        <a:spcBef>
          <a:spcPct val="20000"/>
        </a:spcBef>
        <a:buFont typeface="Arial"/>
        <a:buChar char="•"/>
        <a:defRPr sz="2667" kern="1200">
          <a:solidFill>
            <a:schemeClr val="tx1"/>
          </a:solidFill>
          <a:latin typeface="+mn-lt"/>
          <a:ea typeface="+mn-ea"/>
          <a:cs typeface="+mn-cs"/>
        </a:defRPr>
      </a:lvl8pPr>
      <a:lvl9pPr marL="5181393" indent="-304788" algn="l" defTabSz="609576"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76" rtl="0" eaLnBrk="1" latinLnBrk="0" hangingPunct="1">
        <a:defRPr sz="2417" kern="1200">
          <a:solidFill>
            <a:schemeClr val="tx1"/>
          </a:solidFill>
          <a:latin typeface="+mn-lt"/>
          <a:ea typeface="+mn-ea"/>
          <a:cs typeface="+mn-cs"/>
        </a:defRPr>
      </a:lvl1pPr>
      <a:lvl2pPr marL="609576" algn="l" defTabSz="609576" rtl="0" eaLnBrk="1" latinLnBrk="0" hangingPunct="1">
        <a:defRPr sz="2417" kern="1200">
          <a:solidFill>
            <a:schemeClr val="tx1"/>
          </a:solidFill>
          <a:latin typeface="+mn-lt"/>
          <a:ea typeface="+mn-ea"/>
          <a:cs typeface="+mn-cs"/>
        </a:defRPr>
      </a:lvl2pPr>
      <a:lvl3pPr marL="1219151" algn="l" defTabSz="609576" rtl="0" eaLnBrk="1" latinLnBrk="0" hangingPunct="1">
        <a:defRPr sz="2417" kern="1200">
          <a:solidFill>
            <a:schemeClr val="tx1"/>
          </a:solidFill>
          <a:latin typeface="+mn-lt"/>
          <a:ea typeface="+mn-ea"/>
          <a:cs typeface="+mn-cs"/>
        </a:defRPr>
      </a:lvl3pPr>
      <a:lvl4pPr marL="1828727" algn="l" defTabSz="609576" rtl="0" eaLnBrk="1" latinLnBrk="0" hangingPunct="1">
        <a:defRPr sz="2417" kern="1200">
          <a:solidFill>
            <a:schemeClr val="tx1"/>
          </a:solidFill>
          <a:latin typeface="+mn-lt"/>
          <a:ea typeface="+mn-ea"/>
          <a:cs typeface="+mn-cs"/>
        </a:defRPr>
      </a:lvl4pPr>
      <a:lvl5pPr marL="2438302" algn="l" defTabSz="609576" rtl="0" eaLnBrk="1" latinLnBrk="0" hangingPunct="1">
        <a:defRPr sz="2417" kern="1200">
          <a:solidFill>
            <a:schemeClr val="tx1"/>
          </a:solidFill>
          <a:latin typeface="+mn-lt"/>
          <a:ea typeface="+mn-ea"/>
          <a:cs typeface="+mn-cs"/>
        </a:defRPr>
      </a:lvl5pPr>
      <a:lvl6pPr marL="3047878" algn="l" defTabSz="609576" rtl="0" eaLnBrk="1" latinLnBrk="0" hangingPunct="1">
        <a:defRPr sz="2417" kern="1200">
          <a:solidFill>
            <a:schemeClr val="tx1"/>
          </a:solidFill>
          <a:latin typeface="+mn-lt"/>
          <a:ea typeface="+mn-ea"/>
          <a:cs typeface="+mn-cs"/>
        </a:defRPr>
      </a:lvl6pPr>
      <a:lvl7pPr marL="3657454" algn="l" defTabSz="609576" rtl="0" eaLnBrk="1" latinLnBrk="0" hangingPunct="1">
        <a:defRPr sz="2417" kern="1200">
          <a:solidFill>
            <a:schemeClr val="tx1"/>
          </a:solidFill>
          <a:latin typeface="+mn-lt"/>
          <a:ea typeface="+mn-ea"/>
          <a:cs typeface="+mn-cs"/>
        </a:defRPr>
      </a:lvl7pPr>
      <a:lvl8pPr marL="4267029" algn="l" defTabSz="609576" rtl="0" eaLnBrk="1" latinLnBrk="0" hangingPunct="1">
        <a:defRPr sz="2417" kern="1200">
          <a:solidFill>
            <a:schemeClr val="tx1"/>
          </a:solidFill>
          <a:latin typeface="+mn-lt"/>
          <a:ea typeface="+mn-ea"/>
          <a:cs typeface="+mn-cs"/>
        </a:defRPr>
      </a:lvl8pPr>
      <a:lvl9pPr marL="4876605" algn="l" defTabSz="609576" rtl="0" eaLnBrk="1" latinLnBrk="0" hangingPunct="1">
        <a:defRPr sz="241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www.cs.rpi.edu/TFoDS/TFoDS_v5.pdf)"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33.png"/><Relationship Id="rId3" Type="http://schemas.openxmlformats.org/officeDocument/2006/relationships/image" Target="../media/image23.png"/><Relationship Id="rId7" Type="http://schemas.openxmlformats.org/officeDocument/2006/relationships/image" Target="../media/image27.png"/><Relationship Id="rId12" Type="http://schemas.openxmlformats.org/officeDocument/2006/relationships/image" Target="../media/image32.jpe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26.png"/><Relationship Id="rId11" Type="http://schemas.openxmlformats.org/officeDocument/2006/relationships/image" Target="../media/image31.png"/><Relationship Id="rId5" Type="http://schemas.openxmlformats.org/officeDocument/2006/relationships/image" Target="../media/image25.png"/><Relationship Id="rId10" Type="http://schemas.openxmlformats.org/officeDocument/2006/relationships/image" Target="../media/image30.png"/><Relationship Id="rId4" Type="http://schemas.openxmlformats.org/officeDocument/2006/relationships/image" Target="../media/image24.png"/><Relationship Id="rId9" Type="http://schemas.openxmlformats.org/officeDocument/2006/relationships/image" Target="../media/image29.png"/></Relationships>
</file>

<file path=ppt/slides/_rels/slide24.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33.png"/><Relationship Id="rId3" Type="http://schemas.openxmlformats.org/officeDocument/2006/relationships/image" Target="../media/image23.png"/><Relationship Id="rId7" Type="http://schemas.openxmlformats.org/officeDocument/2006/relationships/image" Target="../media/image27.png"/><Relationship Id="rId12" Type="http://schemas.openxmlformats.org/officeDocument/2006/relationships/image" Target="../media/image32.jpe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26.png"/><Relationship Id="rId11" Type="http://schemas.openxmlformats.org/officeDocument/2006/relationships/image" Target="../media/image31.png"/><Relationship Id="rId5" Type="http://schemas.openxmlformats.org/officeDocument/2006/relationships/image" Target="../media/image25.png"/><Relationship Id="rId10" Type="http://schemas.openxmlformats.org/officeDocument/2006/relationships/image" Target="../media/image30.png"/><Relationship Id="rId4" Type="http://schemas.openxmlformats.org/officeDocument/2006/relationships/image" Target="../media/image24.png"/><Relationship Id="rId9" Type="http://schemas.openxmlformats.org/officeDocument/2006/relationships/image" Target="../media/image29.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_rels/slide8.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12656" y="651691"/>
            <a:ext cx="9806611" cy="2387600"/>
          </a:xfrm>
        </p:spPr>
        <p:txBody>
          <a:bodyPr>
            <a:normAutofit/>
          </a:bodyPr>
          <a:lstStyle/>
          <a:p>
            <a:pPr algn="ctr"/>
            <a:r>
              <a:rPr lang="en-US" sz="4400" b="1" dirty="0" smtClean="0">
                <a:solidFill>
                  <a:srgbClr val="000090"/>
                </a:solidFill>
                <a:latin typeface="+mn-lt"/>
              </a:rPr>
              <a:t>Harnessing the Data Revolution</a:t>
            </a:r>
            <a:endParaRPr lang="en-US" sz="4400" b="1" dirty="0">
              <a:solidFill>
                <a:srgbClr val="000090"/>
              </a:solidFill>
              <a:latin typeface="+mn-lt"/>
            </a:endParaRPr>
          </a:p>
        </p:txBody>
      </p:sp>
      <p:sp>
        <p:nvSpPr>
          <p:cNvPr id="3" name="Subtitle 2"/>
          <p:cNvSpPr>
            <a:spLocks noGrp="1"/>
          </p:cNvSpPr>
          <p:nvPr>
            <p:ph type="subTitle" idx="1"/>
          </p:nvPr>
        </p:nvSpPr>
        <p:spPr>
          <a:xfrm>
            <a:off x="631548" y="5654975"/>
            <a:ext cx="10951029" cy="434929"/>
          </a:xfrm>
        </p:spPr>
        <p:txBody>
          <a:bodyPr>
            <a:noAutofit/>
          </a:bodyPr>
          <a:lstStyle/>
          <a:p>
            <a:pPr>
              <a:lnSpc>
                <a:spcPts val="2600"/>
              </a:lnSpc>
            </a:pPr>
            <a:r>
              <a:rPr lang="en-US" sz="2600" dirty="0" smtClean="0">
                <a:solidFill>
                  <a:schemeClr val="tx1"/>
                </a:solidFill>
                <a:latin typeface="+mn-lt"/>
              </a:rPr>
              <a:t>Delaware </a:t>
            </a:r>
            <a:r>
              <a:rPr lang="en-US" sz="2600" smtClean="0">
                <a:solidFill>
                  <a:schemeClr val="tx1"/>
                </a:solidFill>
                <a:latin typeface="+mn-lt"/>
              </a:rPr>
              <a:t>Data Science Symposium, May 12, 2017</a:t>
            </a:r>
            <a:endParaRPr lang="en-US" sz="2600" dirty="0" smtClean="0">
              <a:solidFill>
                <a:schemeClr val="tx1"/>
              </a:solidFill>
              <a:latin typeface="+mn-lt"/>
            </a:endParaRPr>
          </a:p>
        </p:txBody>
      </p:sp>
      <p:pic>
        <p:nvPicPr>
          <p:cNvPr id="5" name="Picture 4"/>
          <p:cNvPicPr>
            <a:picLocks noChangeAspect="1"/>
          </p:cNvPicPr>
          <p:nvPr/>
        </p:nvPicPr>
        <p:blipFill>
          <a:blip r:embed="rId3"/>
          <a:stretch>
            <a:fillRect/>
          </a:stretch>
        </p:blipFill>
        <p:spPr>
          <a:xfrm>
            <a:off x="255922" y="311823"/>
            <a:ext cx="1268079" cy="1268078"/>
          </a:xfrm>
          <a:prstGeom prst="rect">
            <a:avLst/>
          </a:prstGeom>
        </p:spPr>
      </p:pic>
      <p:sp>
        <p:nvSpPr>
          <p:cNvPr id="6" name="TextBox 5"/>
          <p:cNvSpPr txBox="1"/>
          <p:nvPr/>
        </p:nvSpPr>
        <p:spPr>
          <a:xfrm>
            <a:off x="11431123" y="6464710"/>
            <a:ext cx="301660" cy="369332"/>
          </a:xfrm>
          <a:prstGeom prst="rect">
            <a:avLst/>
          </a:prstGeom>
          <a:noFill/>
        </p:spPr>
        <p:txBody>
          <a:bodyPr wrap="none" rtlCol="0">
            <a:spAutoFit/>
          </a:bodyPr>
          <a:lstStyle/>
          <a:p>
            <a:r>
              <a:rPr lang="en-US" dirty="0" smtClean="0">
                <a:solidFill>
                  <a:srgbClr val="FFFFFF"/>
                </a:solidFill>
              </a:rPr>
              <a:t>1</a:t>
            </a:r>
            <a:endParaRPr lang="en-US" dirty="0">
              <a:solidFill>
                <a:srgbClr val="FFFFFF"/>
              </a:solidFill>
            </a:endParaRPr>
          </a:p>
        </p:txBody>
      </p:sp>
      <p:sp>
        <p:nvSpPr>
          <p:cNvPr id="7" name="Subtitle 2"/>
          <p:cNvSpPr txBox="1">
            <a:spLocks/>
          </p:cNvSpPr>
          <p:nvPr/>
        </p:nvSpPr>
        <p:spPr>
          <a:xfrm>
            <a:off x="617162" y="2824964"/>
            <a:ext cx="10951029" cy="1503584"/>
          </a:xfrm>
          <a:prstGeom prst="rect">
            <a:avLst/>
          </a:prstGeom>
          <a:ln>
            <a:noFill/>
          </a:ln>
        </p:spPr>
        <p:txBody>
          <a:bodyPr vert="horz" lIns="146304" tIns="73152" rIns="146304" bIns="73152" rtlCol="0">
            <a:noAutofit/>
          </a:bodyPr>
          <a:lstStyle>
            <a:lvl1pPr marL="0" indent="0" algn="ctr" defTabSz="609576" rtl="0" eaLnBrk="1" latinLnBrk="0" hangingPunct="1">
              <a:spcBef>
                <a:spcPct val="20000"/>
              </a:spcBef>
              <a:buFont typeface="Arial"/>
              <a:buNone/>
              <a:defRPr sz="3333" kern="1200">
                <a:solidFill>
                  <a:schemeClr val="tx1">
                    <a:tint val="75000"/>
                  </a:schemeClr>
                </a:solidFill>
                <a:latin typeface="Arial"/>
                <a:ea typeface="+mn-ea"/>
                <a:cs typeface="Arial"/>
              </a:defRPr>
            </a:lvl1pPr>
            <a:lvl2pPr marL="609576" indent="0" algn="ctr" defTabSz="609576" rtl="0" eaLnBrk="1" latinLnBrk="0" hangingPunct="1">
              <a:spcBef>
                <a:spcPct val="20000"/>
              </a:spcBef>
              <a:buFont typeface="Arial"/>
              <a:buNone/>
              <a:defRPr sz="2917" kern="1200">
                <a:solidFill>
                  <a:schemeClr val="tx1">
                    <a:tint val="75000"/>
                  </a:schemeClr>
                </a:solidFill>
                <a:latin typeface="Arial"/>
                <a:ea typeface="+mn-ea"/>
                <a:cs typeface="Arial"/>
              </a:defRPr>
            </a:lvl2pPr>
            <a:lvl3pPr marL="1219151" indent="0" algn="ctr" defTabSz="609576" rtl="0" eaLnBrk="1" latinLnBrk="0" hangingPunct="1">
              <a:spcBef>
                <a:spcPct val="20000"/>
              </a:spcBef>
              <a:buFont typeface="Arial"/>
              <a:buNone/>
              <a:defRPr sz="2667" kern="1200">
                <a:solidFill>
                  <a:schemeClr val="tx1">
                    <a:tint val="75000"/>
                  </a:schemeClr>
                </a:solidFill>
                <a:latin typeface="Arial"/>
                <a:ea typeface="+mn-ea"/>
                <a:cs typeface="Arial"/>
              </a:defRPr>
            </a:lvl3pPr>
            <a:lvl4pPr marL="1828727" indent="0" algn="ctr" defTabSz="609576" rtl="0" eaLnBrk="1" latinLnBrk="0" hangingPunct="1">
              <a:spcBef>
                <a:spcPct val="20000"/>
              </a:spcBef>
              <a:buFont typeface="Arial"/>
              <a:buNone/>
              <a:defRPr sz="2417" kern="1200">
                <a:solidFill>
                  <a:schemeClr val="tx1">
                    <a:tint val="75000"/>
                  </a:schemeClr>
                </a:solidFill>
                <a:latin typeface="Arial"/>
                <a:ea typeface="+mn-ea"/>
                <a:cs typeface="Arial"/>
              </a:defRPr>
            </a:lvl4pPr>
            <a:lvl5pPr marL="2438302" indent="0" algn="ctr" defTabSz="609576" rtl="0" eaLnBrk="1" latinLnBrk="0" hangingPunct="1">
              <a:spcBef>
                <a:spcPct val="20000"/>
              </a:spcBef>
              <a:buFont typeface="Arial"/>
              <a:buNone/>
              <a:defRPr sz="2167" kern="1200">
                <a:solidFill>
                  <a:schemeClr val="tx1">
                    <a:tint val="75000"/>
                  </a:schemeClr>
                </a:solidFill>
                <a:latin typeface="Arial"/>
                <a:ea typeface="+mn-ea"/>
                <a:cs typeface="Arial"/>
              </a:defRPr>
            </a:lvl5pPr>
            <a:lvl6pPr marL="3047878" indent="0" algn="ctr" defTabSz="609576" rtl="0" eaLnBrk="1" latinLnBrk="0" hangingPunct="1">
              <a:spcBef>
                <a:spcPct val="20000"/>
              </a:spcBef>
              <a:buFont typeface="Arial"/>
              <a:buNone/>
              <a:defRPr sz="2667" kern="1200">
                <a:solidFill>
                  <a:schemeClr val="tx1">
                    <a:tint val="75000"/>
                  </a:schemeClr>
                </a:solidFill>
                <a:latin typeface="+mn-lt"/>
                <a:ea typeface="+mn-ea"/>
                <a:cs typeface="+mn-cs"/>
              </a:defRPr>
            </a:lvl6pPr>
            <a:lvl7pPr marL="3657454" indent="0" algn="ctr" defTabSz="609576" rtl="0" eaLnBrk="1" latinLnBrk="0" hangingPunct="1">
              <a:spcBef>
                <a:spcPct val="20000"/>
              </a:spcBef>
              <a:buFont typeface="Arial"/>
              <a:buNone/>
              <a:defRPr sz="2667" kern="1200">
                <a:solidFill>
                  <a:schemeClr val="tx1">
                    <a:tint val="75000"/>
                  </a:schemeClr>
                </a:solidFill>
                <a:latin typeface="+mn-lt"/>
                <a:ea typeface="+mn-ea"/>
                <a:cs typeface="+mn-cs"/>
              </a:defRPr>
            </a:lvl7pPr>
            <a:lvl8pPr marL="4267029" indent="0" algn="ctr" defTabSz="609576" rtl="0" eaLnBrk="1" latinLnBrk="0" hangingPunct="1">
              <a:spcBef>
                <a:spcPct val="20000"/>
              </a:spcBef>
              <a:buFont typeface="Arial"/>
              <a:buNone/>
              <a:defRPr sz="2667" kern="1200">
                <a:solidFill>
                  <a:schemeClr val="tx1">
                    <a:tint val="75000"/>
                  </a:schemeClr>
                </a:solidFill>
                <a:latin typeface="+mn-lt"/>
                <a:ea typeface="+mn-ea"/>
                <a:cs typeface="+mn-cs"/>
              </a:defRPr>
            </a:lvl8pPr>
            <a:lvl9pPr marL="4876605" indent="0" algn="ctr" defTabSz="609576" rtl="0" eaLnBrk="1" latinLnBrk="0" hangingPunct="1">
              <a:spcBef>
                <a:spcPct val="20000"/>
              </a:spcBef>
              <a:buFont typeface="Arial"/>
              <a:buNone/>
              <a:defRPr sz="2667" kern="1200">
                <a:solidFill>
                  <a:schemeClr val="tx1">
                    <a:tint val="75000"/>
                  </a:schemeClr>
                </a:solidFill>
                <a:latin typeface="+mn-lt"/>
                <a:ea typeface="+mn-ea"/>
                <a:cs typeface="+mn-cs"/>
              </a:defRPr>
            </a:lvl9pPr>
          </a:lstStyle>
          <a:p>
            <a:pPr>
              <a:lnSpc>
                <a:spcPts val="2600"/>
              </a:lnSpc>
            </a:pPr>
            <a:r>
              <a:rPr lang="en-US" sz="2600" dirty="0" err="1" smtClean="0">
                <a:solidFill>
                  <a:schemeClr val="tx1"/>
                </a:solidFill>
                <a:latin typeface="+mn-lt"/>
              </a:rPr>
              <a:t>Chaitan</a:t>
            </a:r>
            <a:r>
              <a:rPr lang="en-US" sz="2600" dirty="0" smtClean="0">
                <a:solidFill>
                  <a:schemeClr val="tx1"/>
                </a:solidFill>
                <a:latin typeface="+mn-lt"/>
              </a:rPr>
              <a:t> Baru</a:t>
            </a:r>
          </a:p>
          <a:p>
            <a:pPr>
              <a:lnSpc>
                <a:spcPts val="2600"/>
              </a:lnSpc>
            </a:pPr>
            <a:r>
              <a:rPr lang="en-US" sz="2600" dirty="0" smtClean="0">
                <a:solidFill>
                  <a:schemeClr val="tx1"/>
                </a:solidFill>
                <a:latin typeface="+mn-lt"/>
              </a:rPr>
              <a:t>Senior Advisor for Data Science, CISE</a:t>
            </a:r>
          </a:p>
          <a:p>
            <a:pPr>
              <a:lnSpc>
                <a:spcPts val="2600"/>
              </a:lnSpc>
            </a:pPr>
            <a:r>
              <a:rPr lang="en-US" sz="2600" dirty="0" smtClean="0">
                <a:solidFill>
                  <a:schemeClr val="tx1"/>
                </a:solidFill>
                <a:latin typeface="+mn-lt"/>
              </a:rPr>
              <a:t>National Science Foundation</a:t>
            </a:r>
          </a:p>
        </p:txBody>
      </p:sp>
    </p:spTree>
    <p:extLst>
      <p:ext uri="{BB962C8B-B14F-4D97-AF65-F5344CB8AC3E}">
        <p14:creationId xmlns:p14="http://schemas.microsoft.com/office/powerpoint/2010/main" val="19206649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a:solidFill>
                  <a:srgbClr val="000090"/>
                </a:solidFill>
                <a:latin typeface="Calibri"/>
              </a:rPr>
              <a:t>Foundations: </a:t>
            </a:r>
            <a:r>
              <a:rPr lang="en-US" sz="3200" b="1" dirty="0">
                <a:solidFill>
                  <a:srgbClr val="000090"/>
                </a:solidFill>
                <a:latin typeface="Calibri"/>
              </a:rPr>
              <a:t>Transdisciplinary Research in Principles of Data Science (TRIPODS) </a:t>
            </a:r>
            <a:r>
              <a:rPr lang="en-US" sz="2400" b="1" dirty="0">
                <a:solidFill>
                  <a:srgbClr val="000090"/>
                </a:solidFill>
                <a:latin typeface="Calibri"/>
              </a:rPr>
              <a:t>NSF 16-615</a:t>
            </a:r>
            <a:endParaRPr lang="en-US" sz="3600" b="1" dirty="0">
              <a:solidFill>
                <a:srgbClr val="000090"/>
              </a:solidFill>
              <a:latin typeface="+mj-lt"/>
            </a:endParaRPr>
          </a:p>
        </p:txBody>
      </p:sp>
      <p:sp>
        <p:nvSpPr>
          <p:cNvPr id="3" name="Content Placeholder 2"/>
          <p:cNvSpPr>
            <a:spLocks noGrp="1"/>
          </p:cNvSpPr>
          <p:nvPr>
            <p:ph idx="1"/>
          </p:nvPr>
        </p:nvSpPr>
        <p:spPr>
          <a:xfrm>
            <a:off x="313266" y="1337638"/>
            <a:ext cx="11565467" cy="5118026"/>
          </a:xfrm>
        </p:spPr>
        <p:txBody>
          <a:bodyPr>
            <a:noAutofit/>
          </a:bodyPr>
          <a:lstStyle/>
          <a:p>
            <a:pPr marL="342798" lvl="1" indent="-342798"/>
            <a:r>
              <a:rPr lang="en-US" sz="2800" dirty="0" smtClean="0"/>
              <a:t>NSF </a:t>
            </a:r>
            <a:r>
              <a:rPr lang="en-US" sz="2800" dirty="0"/>
              <a:t>Workshop on </a:t>
            </a:r>
            <a:r>
              <a:rPr lang="en-US" sz="2800" b="1" dirty="0"/>
              <a:t>TFODS: Theoretical Foundations of Data Science</a:t>
            </a:r>
            <a:r>
              <a:rPr lang="en-US" sz="2800" i="1" dirty="0"/>
              <a:t>, </a:t>
            </a:r>
            <a:r>
              <a:rPr lang="en-US" sz="2800" dirty="0"/>
              <a:t>April 28-30, </a:t>
            </a:r>
            <a:r>
              <a:rPr lang="en-US" sz="2800" dirty="0" smtClean="0"/>
              <a:t>2016. </a:t>
            </a:r>
            <a:r>
              <a:rPr lang="en-US" sz="2800" dirty="0"/>
              <a:t>Sponsored by NSF CISE and MPS </a:t>
            </a:r>
            <a:r>
              <a:rPr lang="en-US" sz="2800" dirty="0" smtClean="0"/>
              <a:t>Directorates</a:t>
            </a:r>
          </a:p>
          <a:p>
            <a:pPr marL="738188" lvl="2" indent="-284163" defTabSz="738188">
              <a:lnSpc>
                <a:spcPct val="90000"/>
              </a:lnSpc>
              <a:spcBef>
                <a:spcPts val="0"/>
              </a:spcBef>
              <a:buClr>
                <a:srgbClr val="000090"/>
              </a:buClr>
            </a:pPr>
            <a:r>
              <a:rPr lang="en-US" sz="2400" dirty="0"/>
              <a:t>design, enable center-scale collaboration on theoretical research among mathematicians, statisticians, computer and computational scientists </a:t>
            </a:r>
            <a:endParaRPr lang="en-US" sz="2400" dirty="0" smtClean="0"/>
          </a:p>
          <a:p>
            <a:pPr marL="738188" lvl="2" indent="-284163" defTabSz="738188">
              <a:lnSpc>
                <a:spcPct val="90000"/>
              </a:lnSpc>
              <a:spcBef>
                <a:spcPts val="0"/>
              </a:spcBef>
              <a:buClr>
                <a:srgbClr val="000090"/>
              </a:buClr>
            </a:pPr>
            <a:endParaRPr lang="en-US" sz="2400" dirty="0" smtClean="0"/>
          </a:p>
          <a:p>
            <a:pPr marL="342798" lvl="1" indent="-342798"/>
            <a:r>
              <a:rPr lang="en-US" sz="2800" b="1" dirty="0"/>
              <a:t>NSF </a:t>
            </a:r>
            <a:r>
              <a:rPr lang="en-US" sz="2800" b="1" dirty="0" smtClean="0"/>
              <a:t>TRIPODS</a:t>
            </a:r>
          </a:p>
          <a:p>
            <a:pPr marL="876177" lvl="2" indent="-342798"/>
            <a:r>
              <a:rPr lang="en-US" sz="2400" dirty="0" smtClean="0"/>
              <a:t>Requires </a:t>
            </a:r>
            <a:r>
              <a:rPr lang="en-US" sz="2400" dirty="0"/>
              <a:t>CS, Stats, Math collaboration. </a:t>
            </a:r>
            <a:r>
              <a:rPr lang="en-US" sz="2400" u="sng" dirty="0"/>
              <a:t>Was due March 15</a:t>
            </a:r>
            <a:r>
              <a:rPr lang="en-US" sz="2400" u="sng" baseline="30000" dirty="0"/>
              <a:t>,</a:t>
            </a:r>
            <a:r>
              <a:rPr lang="en-US" sz="2400" u="sng" dirty="0"/>
              <a:t> 2017.</a:t>
            </a:r>
          </a:p>
          <a:p>
            <a:pPr marL="876177" lvl="2" indent="-342798"/>
            <a:r>
              <a:rPr lang="en-US" sz="2400" b="1" i="1" dirty="0">
                <a:solidFill>
                  <a:srgbClr val="000090"/>
                </a:solidFill>
              </a:rPr>
              <a:t>Phase I:  </a:t>
            </a:r>
            <a:r>
              <a:rPr lang="en-US" sz="2400" dirty="0"/>
              <a:t>develop capacity, thematic directions for traditional center-like </a:t>
            </a:r>
            <a:r>
              <a:rPr lang="en-US" sz="2400" dirty="0" smtClean="0"/>
              <a:t>activities: research</a:t>
            </a:r>
            <a:r>
              <a:rPr lang="en-US" sz="2400" dirty="0"/>
              <a:t>, education, </a:t>
            </a:r>
            <a:r>
              <a:rPr lang="en-US" sz="2400" dirty="0" smtClean="0"/>
              <a:t>workforce</a:t>
            </a:r>
            <a:endParaRPr lang="en-US" sz="2400" dirty="0"/>
          </a:p>
          <a:p>
            <a:pPr marL="55563" lvl="1" indent="0">
              <a:lnSpc>
                <a:spcPct val="90000"/>
              </a:lnSpc>
              <a:spcBef>
                <a:spcPts val="0"/>
              </a:spcBef>
              <a:buClr>
                <a:srgbClr val="000090"/>
              </a:buClr>
              <a:buNone/>
            </a:pPr>
            <a:endParaRPr lang="en-US" sz="2550" dirty="0" smtClean="0"/>
          </a:p>
        </p:txBody>
      </p:sp>
      <p:sp>
        <p:nvSpPr>
          <p:cNvPr id="10" name="TextBox 9"/>
          <p:cNvSpPr txBox="1"/>
          <p:nvPr/>
        </p:nvSpPr>
        <p:spPr>
          <a:xfrm>
            <a:off x="1854724" y="5944098"/>
            <a:ext cx="8483477" cy="523220"/>
          </a:xfrm>
          <a:prstGeom prst="rect">
            <a:avLst/>
          </a:prstGeom>
          <a:noFill/>
        </p:spPr>
        <p:txBody>
          <a:bodyPr wrap="square" rtlCol="0">
            <a:spAutoFit/>
          </a:bodyPr>
          <a:lstStyle/>
          <a:p>
            <a:pPr algn="ctr"/>
            <a:r>
              <a:rPr lang="en-US" sz="2800" i="1" dirty="0" smtClean="0">
                <a:solidFill>
                  <a:srgbClr val="000090"/>
                </a:solidFill>
              </a:rPr>
              <a:t>A foundation for convergent research in data science</a:t>
            </a:r>
            <a:endParaRPr lang="en-US" sz="2800" i="1" dirty="0">
              <a:solidFill>
                <a:srgbClr val="000090"/>
              </a:solidFill>
            </a:endParaRPr>
          </a:p>
        </p:txBody>
      </p:sp>
    </p:spTree>
    <p:extLst>
      <p:ext uri="{BB962C8B-B14F-4D97-AF65-F5344CB8AC3E}">
        <p14:creationId xmlns:p14="http://schemas.microsoft.com/office/powerpoint/2010/main" val="70163901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marL="342798" lvl="1" indent="-342798" algn="ctr"/>
            <a:r>
              <a:rPr lang="en-US" sz="3600" b="1" kern="1200" dirty="0">
                <a:solidFill>
                  <a:srgbClr val="000090"/>
                </a:solidFill>
                <a:latin typeface="+mj-lt"/>
                <a:ea typeface="+mj-ea"/>
                <a:cs typeface="Arial"/>
              </a:rPr>
              <a:t>From workshop report (</a:t>
            </a:r>
            <a:r>
              <a:rPr lang="en-US" sz="3600" b="1" kern="1200" dirty="0">
                <a:solidFill>
                  <a:srgbClr val="000090"/>
                </a:solidFill>
                <a:latin typeface="+mj-lt"/>
                <a:ea typeface="+mj-ea"/>
                <a:cs typeface="Arial"/>
                <a:hlinkClick r:id="rId2"/>
              </a:rPr>
              <a:t>http://www.cs.rpi.edu/TFoDS/TFoDS_v5.pdf)</a:t>
            </a:r>
            <a:r>
              <a:rPr lang="en-US" sz="3600" b="1" kern="1200" dirty="0">
                <a:solidFill>
                  <a:srgbClr val="000090"/>
                </a:solidFill>
                <a:latin typeface="+mj-lt"/>
                <a:ea typeface="+mj-ea"/>
                <a:cs typeface="Arial"/>
              </a:rPr>
              <a:t> </a:t>
            </a:r>
          </a:p>
        </p:txBody>
      </p:sp>
      <p:sp>
        <p:nvSpPr>
          <p:cNvPr id="3" name="Content Placeholder 2"/>
          <p:cNvSpPr>
            <a:spLocks noGrp="1"/>
          </p:cNvSpPr>
          <p:nvPr>
            <p:ph idx="1"/>
          </p:nvPr>
        </p:nvSpPr>
        <p:spPr>
          <a:xfrm>
            <a:off x="306387" y="1341438"/>
            <a:ext cx="11885613" cy="5516562"/>
          </a:xfrm>
        </p:spPr>
        <p:txBody>
          <a:bodyPr>
            <a:noAutofit/>
          </a:bodyPr>
          <a:lstStyle/>
          <a:p>
            <a:r>
              <a:rPr lang="en-US" sz="2400" dirty="0" smtClean="0"/>
              <a:t>“…</a:t>
            </a:r>
            <a:r>
              <a:rPr lang="en-US" sz="2400" dirty="0"/>
              <a:t>Theoretical Foundations of Data Science are fundamental for industrial applications and scientific understanding and there is demand for training students in this area…”</a:t>
            </a:r>
          </a:p>
          <a:p>
            <a:r>
              <a:rPr lang="en-US" sz="2400" dirty="0"/>
              <a:t>“…Data science is a broad discipline, covering everything from the experimental design phase and the data collection stage, all the way to the data analysis process and the inevitable decision making phase at the very end of the “data to knowledge to action” paradigm…”</a:t>
            </a:r>
          </a:p>
          <a:p>
            <a:r>
              <a:rPr lang="en-US" sz="2400" dirty="0"/>
              <a:t>“…theoretical foundations should have strong interfaces to application </a:t>
            </a:r>
            <a:r>
              <a:rPr lang="en-US" sz="2400" dirty="0" smtClean="0"/>
              <a:t>domains…”</a:t>
            </a:r>
            <a:endParaRPr lang="en-US" sz="2400" dirty="0"/>
          </a:p>
          <a:p>
            <a:r>
              <a:rPr lang="en-US" sz="2400" dirty="0"/>
              <a:t>“…Interdisciplinary collaboration between theoretical computer science, mathematics, and statistics is necessary to achieve significant progress…”</a:t>
            </a:r>
          </a:p>
          <a:p>
            <a:r>
              <a:rPr lang="en-US" sz="2400" dirty="0"/>
              <a:t>“…Data provenance, reproducibility, privacy, and algorithmic fairness are all fundamental topics…”</a:t>
            </a:r>
          </a:p>
        </p:txBody>
      </p:sp>
    </p:spTree>
    <p:extLst>
      <p:ext uri="{BB962C8B-B14F-4D97-AF65-F5344CB8AC3E}">
        <p14:creationId xmlns:p14="http://schemas.microsoft.com/office/powerpoint/2010/main" val="51126309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0524" y="249158"/>
            <a:ext cx="11741480" cy="707886"/>
          </a:xfrm>
          <a:prstGeom prst="rect">
            <a:avLst/>
          </a:prstGeom>
        </p:spPr>
        <p:txBody>
          <a:bodyPr wrap="square">
            <a:spAutoFit/>
          </a:bodyPr>
          <a:lstStyle/>
          <a:p>
            <a:pPr algn="ctr"/>
            <a:r>
              <a:rPr lang="en-US" sz="4000" b="1" dirty="0">
                <a:solidFill>
                  <a:srgbClr val="000090"/>
                </a:solidFill>
                <a:latin typeface="+mj-lt"/>
                <a:ea typeface="+mj-ea"/>
                <a:cs typeface="Arial"/>
              </a:rPr>
              <a:t>Harnessing</a:t>
            </a:r>
            <a:r>
              <a:rPr lang="en-US" sz="4000" b="1" dirty="0" smtClean="0">
                <a:solidFill>
                  <a:srgbClr val="000090"/>
                </a:solidFill>
              </a:rPr>
              <a:t> the Data Revolution: Cyberinfrastructure</a:t>
            </a:r>
            <a:endParaRPr lang="en-US" sz="4000" b="1" dirty="0">
              <a:solidFill>
                <a:srgbClr val="000090"/>
              </a:solidFill>
            </a:endParaRPr>
          </a:p>
        </p:txBody>
      </p:sp>
      <p:sp>
        <p:nvSpPr>
          <p:cNvPr id="42" name="Oval 41"/>
          <p:cNvSpPr/>
          <p:nvPr/>
        </p:nvSpPr>
        <p:spPr>
          <a:xfrm>
            <a:off x="3674737" y="1259949"/>
            <a:ext cx="4904180" cy="4904180"/>
          </a:xfrm>
          <a:prstGeom prst="ellipse">
            <a:avLst/>
          </a:prstGeom>
          <a:solidFill>
            <a:srgbClr val="C0504D"/>
          </a:solidFill>
          <a:ln w="381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3" name="TextBox 42"/>
          <p:cNvSpPr txBox="1"/>
          <p:nvPr/>
        </p:nvSpPr>
        <p:spPr>
          <a:xfrm>
            <a:off x="4873623" y="1461085"/>
            <a:ext cx="2657674" cy="523220"/>
          </a:xfrm>
          <a:prstGeom prst="rect">
            <a:avLst/>
          </a:prstGeom>
          <a:noFill/>
        </p:spPr>
        <p:txBody>
          <a:bodyPr wrap="none" rtlCol="0">
            <a:spAutoFit/>
          </a:bodyPr>
          <a:lstStyle/>
          <a:p>
            <a:r>
              <a:rPr lang="en-US" sz="2800" b="1" dirty="0" smtClean="0">
                <a:solidFill>
                  <a:schemeClr val="bg1"/>
                </a:solidFill>
              </a:rPr>
              <a:t>Science domains</a:t>
            </a:r>
            <a:endParaRPr lang="en-US" sz="2800" b="1" dirty="0">
              <a:solidFill>
                <a:schemeClr val="bg1"/>
              </a:solidFill>
            </a:endParaRPr>
          </a:p>
        </p:txBody>
      </p:sp>
      <p:sp>
        <p:nvSpPr>
          <p:cNvPr id="44" name="Oval 43"/>
          <p:cNvSpPr/>
          <p:nvPr/>
        </p:nvSpPr>
        <p:spPr>
          <a:xfrm>
            <a:off x="4078806" y="2020670"/>
            <a:ext cx="4124254" cy="4124254"/>
          </a:xfrm>
          <a:prstGeom prst="ellipse">
            <a:avLst/>
          </a:prstGeom>
          <a:solidFill>
            <a:srgbClr val="9BBB58"/>
          </a:solidFill>
          <a:ln w="381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TextBox 44"/>
          <p:cNvSpPr txBox="1"/>
          <p:nvPr/>
        </p:nvSpPr>
        <p:spPr>
          <a:xfrm>
            <a:off x="4843831" y="2345969"/>
            <a:ext cx="3145876" cy="461665"/>
          </a:xfrm>
          <a:prstGeom prst="rect">
            <a:avLst/>
          </a:prstGeom>
          <a:noFill/>
        </p:spPr>
        <p:txBody>
          <a:bodyPr wrap="square" rtlCol="0">
            <a:spAutoFit/>
          </a:bodyPr>
          <a:lstStyle/>
          <a:p>
            <a:r>
              <a:rPr lang="en-US" sz="2400" b="1" dirty="0" smtClean="0">
                <a:solidFill>
                  <a:srgbClr val="FFFFFF"/>
                </a:solidFill>
              </a:rPr>
              <a:t>Systems, algorithms </a:t>
            </a:r>
            <a:endParaRPr lang="en-US" sz="2400" b="1" dirty="0">
              <a:solidFill>
                <a:srgbClr val="FFFFFF"/>
              </a:solidFill>
            </a:endParaRPr>
          </a:p>
        </p:txBody>
      </p:sp>
      <p:sp>
        <p:nvSpPr>
          <p:cNvPr id="46" name="Oval 45"/>
          <p:cNvSpPr/>
          <p:nvPr/>
        </p:nvSpPr>
        <p:spPr>
          <a:xfrm>
            <a:off x="4466204" y="2816835"/>
            <a:ext cx="3359439" cy="3316772"/>
          </a:xfrm>
          <a:prstGeom prst="ellipse">
            <a:avLst/>
          </a:prstGeom>
          <a:solidFill>
            <a:srgbClr val="8064A2"/>
          </a:solidFill>
          <a:ln w="381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TextBox 46"/>
          <p:cNvSpPr txBox="1"/>
          <p:nvPr/>
        </p:nvSpPr>
        <p:spPr>
          <a:xfrm>
            <a:off x="5284006" y="2955882"/>
            <a:ext cx="1772390" cy="461665"/>
          </a:xfrm>
          <a:prstGeom prst="rect">
            <a:avLst/>
          </a:prstGeom>
          <a:noFill/>
        </p:spPr>
        <p:txBody>
          <a:bodyPr wrap="none" rtlCol="0">
            <a:spAutoFit/>
          </a:bodyPr>
          <a:lstStyle/>
          <a:p>
            <a:r>
              <a:rPr lang="en-US" sz="2400" b="1" dirty="0" smtClean="0">
                <a:solidFill>
                  <a:schemeClr val="bg1"/>
                </a:solidFill>
              </a:rPr>
              <a:t>Foundations</a:t>
            </a:r>
            <a:endParaRPr lang="en-US" sz="2400" b="1" dirty="0">
              <a:solidFill>
                <a:schemeClr val="bg1"/>
              </a:solidFill>
            </a:endParaRPr>
          </a:p>
        </p:txBody>
      </p:sp>
      <p:grpSp>
        <p:nvGrpSpPr>
          <p:cNvPr id="6" name="Group 5"/>
          <p:cNvGrpSpPr/>
          <p:nvPr/>
        </p:nvGrpSpPr>
        <p:grpSpPr>
          <a:xfrm>
            <a:off x="4780572" y="3418024"/>
            <a:ext cx="2718995" cy="2719460"/>
            <a:chOff x="1266877" y="3461365"/>
            <a:chExt cx="2718995" cy="2719460"/>
          </a:xfrm>
        </p:grpSpPr>
        <p:sp>
          <p:nvSpPr>
            <p:cNvPr id="13" name="Oval 12"/>
            <p:cNvSpPr/>
            <p:nvPr/>
          </p:nvSpPr>
          <p:spPr>
            <a:xfrm>
              <a:off x="1266877" y="3492191"/>
              <a:ext cx="2718995" cy="2688634"/>
            </a:xfrm>
            <a:prstGeom prst="ellipse">
              <a:avLst/>
            </a:prstGeom>
            <a:solidFill>
              <a:srgbClr val="4BACC6"/>
            </a:solidFill>
            <a:ln w="381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Box 13"/>
            <p:cNvSpPr txBox="1"/>
            <p:nvPr/>
          </p:nvSpPr>
          <p:spPr>
            <a:xfrm>
              <a:off x="1672913" y="3461365"/>
              <a:ext cx="1953179" cy="830997"/>
            </a:xfrm>
            <a:prstGeom prst="rect">
              <a:avLst/>
            </a:prstGeom>
            <a:noFill/>
          </p:spPr>
          <p:txBody>
            <a:bodyPr wrap="none" rtlCol="0">
              <a:spAutoFit/>
            </a:bodyPr>
            <a:lstStyle/>
            <a:p>
              <a:pPr algn="ctr"/>
              <a:r>
                <a:rPr lang="en-US" sz="2400" b="1" dirty="0" smtClean="0">
                  <a:solidFill>
                    <a:schemeClr val="bg1"/>
                  </a:solidFill>
                </a:rPr>
                <a:t>Cyber</a:t>
              </a:r>
            </a:p>
            <a:p>
              <a:pPr algn="ctr"/>
              <a:r>
                <a:rPr lang="en-US" sz="2400" b="1" dirty="0" smtClean="0">
                  <a:solidFill>
                    <a:schemeClr val="bg1"/>
                  </a:solidFill>
                </a:rPr>
                <a:t>infrastructure</a:t>
              </a:r>
              <a:endParaRPr lang="en-US" sz="2400" b="1" dirty="0">
                <a:solidFill>
                  <a:schemeClr val="bg1"/>
                </a:solidFill>
              </a:endParaRPr>
            </a:p>
          </p:txBody>
        </p:sp>
      </p:grpSp>
      <p:sp>
        <p:nvSpPr>
          <p:cNvPr id="16" name="TextBox 15"/>
          <p:cNvSpPr txBox="1"/>
          <p:nvPr/>
        </p:nvSpPr>
        <p:spPr>
          <a:xfrm>
            <a:off x="11431123" y="6464710"/>
            <a:ext cx="301660" cy="369332"/>
          </a:xfrm>
          <a:prstGeom prst="rect">
            <a:avLst/>
          </a:prstGeom>
          <a:noFill/>
        </p:spPr>
        <p:txBody>
          <a:bodyPr wrap="none" rtlCol="0">
            <a:spAutoFit/>
          </a:bodyPr>
          <a:lstStyle/>
          <a:p>
            <a:r>
              <a:rPr lang="en-US" dirty="0" smtClean="0">
                <a:solidFill>
                  <a:srgbClr val="FFFFFF"/>
                </a:solidFill>
              </a:rPr>
              <a:t>9</a:t>
            </a:r>
            <a:endParaRPr lang="en-US" dirty="0">
              <a:solidFill>
                <a:srgbClr val="FFFFFF"/>
              </a:solidFill>
            </a:endParaRPr>
          </a:p>
        </p:txBody>
      </p:sp>
      <p:sp>
        <p:nvSpPr>
          <p:cNvPr id="3" name="TextBox 2"/>
          <p:cNvSpPr txBox="1"/>
          <p:nvPr/>
        </p:nvSpPr>
        <p:spPr>
          <a:xfrm>
            <a:off x="4933791" y="4200269"/>
            <a:ext cx="2491320" cy="1759456"/>
          </a:xfrm>
          <a:prstGeom prst="rect">
            <a:avLst/>
          </a:prstGeom>
          <a:noFill/>
        </p:spPr>
        <p:txBody>
          <a:bodyPr wrap="square" rtlCol="0">
            <a:spAutoFit/>
          </a:bodyPr>
          <a:lstStyle/>
          <a:p>
            <a:pPr algn="ctr">
              <a:lnSpc>
                <a:spcPct val="90000"/>
              </a:lnSpc>
            </a:pPr>
            <a:r>
              <a:rPr lang="en-US" sz="2000" dirty="0" smtClean="0"/>
              <a:t>Robust, </a:t>
            </a:r>
            <a:r>
              <a:rPr lang="en-US" sz="2000" dirty="0"/>
              <a:t>open, science-driven, </a:t>
            </a:r>
            <a:r>
              <a:rPr lang="en-US" sz="2000" dirty="0" smtClean="0"/>
              <a:t>integrated research CI ecosystem, with data as a “first-class </a:t>
            </a:r>
          </a:p>
          <a:p>
            <a:pPr algn="ctr">
              <a:lnSpc>
                <a:spcPct val="90000"/>
              </a:lnSpc>
            </a:pPr>
            <a:r>
              <a:rPr lang="en-US" sz="2000" dirty="0" smtClean="0"/>
              <a:t>object”</a:t>
            </a:r>
            <a:endParaRPr lang="en-US" sz="2000" dirty="0"/>
          </a:p>
        </p:txBody>
      </p:sp>
    </p:spTree>
    <p:extLst>
      <p:ext uri="{BB962C8B-B14F-4D97-AF65-F5344CB8AC3E}">
        <p14:creationId xmlns:p14="http://schemas.microsoft.com/office/powerpoint/2010/main" val="103914107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94102" y="344990"/>
            <a:ext cx="9394559" cy="769441"/>
          </a:xfrm>
          <a:prstGeom prst="rect">
            <a:avLst/>
          </a:prstGeom>
        </p:spPr>
        <p:txBody>
          <a:bodyPr wrap="none">
            <a:spAutoFit/>
          </a:bodyPr>
          <a:lstStyle/>
          <a:p>
            <a:pPr algn="ctr"/>
            <a:r>
              <a:rPr lang="en-US" sz="4400" b="1" dirty="0" smtClean="0">
                <a:solidFill>
                  <a:srgbClr val="000090"/>
                </a:solidFill>
              </a:rPr>
              <a:t>Example: An Open Knowledge </a:t>
            </a:r>
            <a:r>
              <a:rPr lang="en-US" sz="4400" b="1" dirty="0">
                <a:solidFill>
                  <a:srgbClr val="000090"/>
                </a:solidFill>
              </a:rPr>
              <a:t>N</a:t>
            </a:r>
            <a:r>
              <a:rPr lang="en-US" sz="4400" b="1" dirty="0" smtClean="0">
                <a:solidFill>
                  <a:srgbClr val="000090"/>
                </a:solidFill>
              </a:rPr>
              <a:t>etwork</a:t>
            </a:r>
            <a:endParaRPr lang="en-US" sz="4400" b="1" dirty="0">
              <a:solidFill>
                <a:srgbClr val="000090"/>
              </a:solidFill>
            </a:endParaRPr>
          </a:p>
        </p:txBody>
      </p:sp>
      <p:sp>
        <p:nvSpPr>
          <p:cNvPr id="10" name="Content Placeholder 2"/>
          <p:cNvSpPr txBox="1">
            <a:spLocks/>
          </p:cNvSpPr>
          <p:nvPr/>
        </p:nvSpPr>
        <p:spPr>
          <a:xfrm>
            <a:off x="3933709" y="1563097"/>
            <a:ext cx="7687852" cy="4143308"/>
          </a:xfrm>
          <a:prstGeom prst="rect">
            <a:avLst/>
          </a:prstGeom>
        </p:spPr>
        <p:txBody>
          <a:bodyPr>
            <a:noAutofit/>
          </a:bodyPr>
          <a:lstStyle>
            <a:lvl1pPr marL="457182" indent="-457182" algn="l" defTabSz="609576" rtl="0" eaLnBrk="1" latinLnBrk="0" hangingPunct="1">
              <a:spcBef>
                <a:spcPct val="20000"/>
              </a:spcBef>
              <a:buFont typeface="Arial"/>
              <a:buChar char="•"/>
              <a:defRPr sz="3333" kern="1200">
                <a:solidFill>
                  <a:schemeClr val="tx1">
                    <a:lumMod val="85000"/>
                    <a:lumOff val="15000"/>
                  </a:schemeClr>
                </a:solidFill>
                <a:latin typeface="Arial"/>
                <a:ea typeface="+mn-ea"/>
                <a:cs typeface="Arial"/>
              </a:defRPr>
            </a:lvl1pPr>
            <a:lvl2pPr marL="990560" indent="-380985" algn="l" defTabSz="609576" rtl="0" eaLnBrk="1" latinLnBrk="0" hangingPunct="1">
              <a:spcBef>
                <a:spcPct val="20000"/>
              </a:spcBef>
              <a:buFont typeface="Arial"/>
              <a:buChar char="–"/>
              <a:defRPr sz="2917" kern="1200">
                <a:solidFill>
                  <a:schemeClr val="tx1">
                    <a:lumMod val="85000"/>
                    <a:lumOff val="15000"/>
                  </a:schemeClr>
                </a:solidFill>
                <a:latin typeface="Arial"/>
                <a:ea typeface="+mn-ea"/>
                <a:cs typeface="Arial"/>
              </a:defRPr>
            </a:lvl2pPr>
            <a:lvl3pPr marL="1523939" indent="-304788" algn="l" defTabSz="609576" rtl="0" eaLnBrk="1" latinLnBrk="0" hangingPunct="1">
              <a:spcBef>
                <a:spcPct val="20000"/>
              </a:spcBef>
              <a:buFont typeface="Arial"/>
              <a:buChar char="•"/>
              <a:defRPr sz="2667" kern="1200">
                <a:solidFill>
                  <a:schemeClr val="tx1">
                    <a:lumMod val="85000"/>
                    <a:lumOff val="15000"/>
                  </a:schemeClr>
                </a:solidFill>
                <a:latin typeface="Arial"/>
                <a:ea typeface="+mn-ea"/>
                <a:cs typeface="Arial"/>
              </a:defRPr>
            </a:lvl3pPr>
            <a:lvl4pPr marL="2133515" indent="-304788" algn="l" defTabSz="609576" rtl="0" eaLnBrk="1" latinLnBrk="0" hangingPunct="1">
              <a:spcBef>
                <a:spcPct val="20000"/>
              </a:spcBef>
              <a:buFont typeface="Arial"/>
              <a:buChar char="–"/>
              <a:defRPr sz="2417" kern="1200">
                <a:solidFill>
                  <a:schemeClr val="tx1">
                    <a:lumMod val="85000"/>
                    <a:lumOff val="15000"/>
                  </a:schemeClr>
                </a:solidFill>
                <a:latin typeface="Arial"/>
                <a:ea typeface="+mn-ea"/>
                <a:cs typeface="Arial"/>
              </a:defRPr>
            </a:lvl4pPr>
            <a:lvl5pPr marL="2743090" indent="-304788" algn="l" defTabSz="609576" rtl="0" eaLnBrk="1" latinLnBrk="0" hangingPunct="1">
              <a:spcBef>
                <a:spcPct val="20000"/>
              </a:spcBef>
              <a:buFont typeface="Arial"/>
              <a:buChar char="»"/>
              <a:defRPr sz="2167" kern="1200">
                <a:solidFill>
                  <a:schemeClr val="tx1">
                    <a:lumMod val="85000"/>
                    <a:lumOff val="15000"/>
                  </a:schemeClr>
                </a:solidFill>
                <a:latin typeface="Arial"/>
                <a:ea typeface="+mn-ea"/>
                <a:cs typeface="Arial"/>
              </a:defRPr>
            </a:lvl5pPr>
            <a:lvl6pPr marL="3352666" indent="-304788" algn="l" defTabSz="609576" rtl="0" eaLnBrk="1" latinLnBrk="0" hangingPunct="1">
              <a:spcBef>
                <a:spcPct val="20000"/>
              </a:spcBef>
              <a:buFont typeface="Arial"/>
              <a:buChar char="•"/>
              <a:defRPr sz="2667" kern="1200">
                <a:solidFill>
                  <a:schemeClr val="tx1"/>
                </a:solidFill>
                <a:latin typeface="+mn-lt"/>
                <a:ea typeface="+mn-ea"/>
                <a:cs typeface="+mn-cs"/>
              </a:defRPr>
            </a:lvl6pPr>
            <a:lvl7pPr marL="3962242" indent="-304788" algn="l" defTabSz="609576" rtl="0" eaLnBrk="1" latinLnBrk="0" hangingPunct="1">
              <a:spcBef>
                <a:spcPct val="20000"/>
              </a:spcBef>
              <a:buFont typeface="Arial"/>
              <a:buChar char="•"/>
              <a:defRPr sz="2667" kern="1200">
                <a:solidFill>
                  <a:schemeClr val="tx1"/>
                </a:solidFill>
                <a:latin typeface="+mn-lt"/>
                <a:ea typeface="+mn-ea"/>
                <a:cs typeface="+mn-cs"/>
              </a:defRPr>
            </a:lvl7pPr>
            <a:lvl8pPr marL="4571817" indent="-304788" algn="l" defTabSz="609576" rtl="0" eaLnBrk="1" latinLnBrk="0" hangingPunct="1">
              <a:spcBef>
                <a:spcPct val="20000"/>
              </a:spcBef>
              <a:buFont typeface="Arial"/>
              <a:buChar char="•"/>
              <a:defRPr sz="2667" kern="1200">
                <a:solidFill>
                  <a:schemeClr val="tx1"/>
                </a:solidFill>
                <a:latin typeface="+mn-lt"/>
                <a:ea typeface="+mn-ea"/>
                <a:cs typeface="+mn-cs"/>
              </a:defRPr>
            </a:lvl8pPr>
            <a:lvl9pPr marL="5181393" indent="-304788" algn="l" defTabSz="609576" rtl="0" eaLnBrk="1" latinLnBrk="0" hangingPunct="1">
              <a:spcBef>
                <a:spcPct val="20000"/>
              </a:spcBef>
              <a:buFont typeface="Arial"/>
              <a:buChar char="•"/>
              <a:defRPr sz="2667" kern="1200">
                <a:solidFill>
                  <a:schemeClr val="tx1"/>
                </a:solidFill>
                <a:latin typeface="+mn-lt"/>
                <a:ea typeface="+mn-ea"/>
                <a:cs typeface="+mn-cs"/>
              </a:defRPr>
            </a:lvl9pPr>
          </a:lstStyle>
          <a:p>
            <a:pPr marL="0" lvl="1" indent="0">
              <a:lnSpc>
                <a:spcPct val="90000"/>
              </a:lnSpc>
              <a:buClr>
                <a:srgbClr val="000090"/>
              </a:buClr>
              <a:buNone/>
            </a:pPr>
            <a:r>
              <a:rPr lang="en-US" sz="2800" b="1" i="1" dirty="0" smtClean="0">
                <a:solidFill>
                  <a:srgbClr val="000090"/>
                </a:solidFill>
                <a:latin typeface="+mn-lt"/>
              </a:rPr>
              <a:t>Semantic information infrastructure: </a:t>
            </a:r>
            <a:r>
              <a:rPr lang="en-US" sz="2800" dirty="0" smtClean="0">
                <a:solidFill>
                  <a:prstClr val="black"/>
                </a:solidFill>
                <a:latin typeface="+mn-lt"/>
                <a:cs typeface="Arial" pitchFamily="34" charset="0"/>
              </a:rPr>
              <a:t>open </a:t>
            </a:r>
            <a:r>
              <a:rPr lang="en-US" sz="2800" dirty="0">
                <a:solidFill>
                  <a:prstClr val="black"/>
                </a:solidFill>
                <a:latin typeface="+mn-lt"/>
                <a:cs typeface="Arial" pitchFamily="34" charset="0"/>
              </a:rPr>
              <a:t>web-scale knowledge network </a:t>
            </a:r>
            <a:r>
              <a:rPr lang="en-US" sz="2800" dirty="0" smtClean="0">
                <a:solidFill>
                  <a:prstClr val="black"/>
                </a:solidFill>
                <a:latin typeface="+mn-lt"/>
                <a:cs typeface="Arial" pitchFamily="34" charset="0"/>
              </a:rPr>
              <a:t>(semantically-linked concepts, data) to </a:t>
            </a:r>
            <a:r>
              <a:rPr lang="en-US" sz="2800" dirty="0">
                <a:solidFill>
                  <a:prstClr val="black"/>
                </a:solidFill>
                <a:latin typeface="+mn-lt"/>
                <a:cs typeface="Arial" pitchFamily="34" charset="0"/>
              </a:rPr>
              <a:t>foster research </a:t>
            </a:r>
            <a:r>
              <a:rPr lang="en-US" sz="2800" dirty="0" smtClean="0">
                <a:solidFill>
                  <a:prstClr val="black"/>
                </a:solidFill>
                <a:latin typeface="+mn-lt"/>
                <a:cs typeface="Arial" pitchFamily="34" charset="0"/>
              </a:rPr>
              <a:t>on </a:t>
            </a:r>
            <a:r>
              <a:rPr lang="en-US" sz="2800" dirty="0">
                <a:solidFill>
                  <a:prstClr val="black"/>
                </a:solidFill>
                <a:latin typeface="+mn-lt"/>
                <a:cs typeface="Arial" pitchFamily="34" charset="0"/>
              </a:rPr>
              <a:t>an entire class of new </a:t>
            </a:r>
            <a:r>
              <a:rPr lang="en-US" sz="2800" dirty="0" smtClean="0">
                <a:solidFill>
                  <a:prstClr val="black"/>
                </a:solidFill>
                <a:latin typeface="+mn-lt"/>
                <a:cs typeface="Arial" pitchFamily="34" charset="0"/>
              </a:rPr>
              <a:t>applications leveraging </a:t>
            </a:r>
            <a:r>
              <a:rPr lang="en-US" sz="2800" dirty="0">
                <a:solidFill>
                  <a:prstClr val="black"/>
                </a:solidFill>
                <a:latin typeface="+mn-lt"/>
                <a:cs typeface="Arial" pitchFamily="34" charset="0"/>
              </a:rPr>
              <a:t>data, context, and inferences from data </a:t>
            </a:r>
            <a:endParaRPr lang="en-US" sz="2800" dirty="0" smtClean="0">
              <a:latin typeface="+mn-lt"/>
            </a:endParaRPr>
          </a:p>
          <a:p>
            <a:pPr marL="401638" lvl="1" indent="-401638">
              <a:lnSpc>
                <a:spcPct val="90000"/>
              </a:lnSpc>
              <a:buClr>
                <a:srgbClr val="000090"/>
              </a:buClr>
              <a:buFont typeface="Wingdings" charset="2"/>
              <a:buChar char="§"/>
            </a:pPr>
            <a:r>
              <a:rPr lang="en-US" sz="2800" dirty="0" smtClean="0">
                <a:latin typeface="+mn-lt"/>
              </a:rPr>
              <a:t>question</a:t>
            </a:r>
            <a:r>
              <a:rPr lang="en-US" sz="2800" dirty="0">
                <a:latin typeface="+mn-lt"/>
              </a:rPr>
              <a:t>/</a:t>
            </a:r>
            <a:r>
              <a:rPr lang="en-US" sz="2800" dirty="0" smtClean="0">
                <a:latin typeface="+mn-lt"/>
              </a:rPr>
              <a:t>answer interfaces, </a:t>
            </a:r>
            <a:r>
              <a:rPr lang="en-US" sz="2800" dirty="0">
                <a:latin typeface="+mn-lt"/>
              </a:rPr>
              <a:t>dialog-based </a:t>
            </a:r>
            <a:r>
              <a:rPr lang="en-US" sz="2800" dirty="0" smtClean="0">
                <a:latin typeface="+mn-lt"/>
              </a:rPr>
              <a:t>interactions, explanatory </a:t>
            </a:r>
          </a:p>
          <a:p>
            <a:pPr marL="401638" lvl="1" indent="-401638">
              <a:lnSpc>
                <a:spcPct val="90000"/>
              </a:lnSpc>
              <a:buClr>
                <a:srgbClr val="000090"/>
              </a:buClr>
              <a:buFont typeface="Wingdings" charset="2"/>
              <a:buChar char="§"/>
            </a:pPr>
            <a:r>
              <a:rPr lang="en-US" sz="2800" dirty="0">
                <a:latin typeface="+mn-lt"/>
              </a:rPr>
              <a:t>j</a:t>
            </a:r>
            <a:r>
              <a:rPr lang="en-US" sz="2800" dirty="0" smtClean="0">
                <a:latin typeface="+mn-lt"/>
              </a:rPr>
              <a:t>oint academia, industry, government workshops </a:t>
            </a:r>
            <a:r>
              <a:rPr lang="en-US" sz="2000" dirty="0" smtClean="0">
                <a:latin typeface="+mn-lt"/>
              </a:rPr>
              <a:t>(Aug. 2016, Feb., 2017)</a:t>
            </a:r>
            <a:endParaRPr lang="en-US" sz="2800" dirty="0" smtClean="0">
              <a:latin typeface="+mn-lt"/>
            </a:endParaRPr>
          </a:p>
        </p:txBody>
      </p:sp>
      <p:sp>
        <p:nvSpPr>
          <p:cNvPr id="5" name="Rectangle 4"/>
          <p:cNvSpPr/>
          <p:nvPr/>
        </p:nvSpPr>
        <p:spPr>
          <a:xfrm>
            <a:off x="196209" y="3398579"/>
            <a:ext cx="2967119" cy="2092881"/>
          </a:xfrm>
          <a:prstGeom prst="rect">
            <a:avLst/>
          </a:prstGeom>
        </p:spPr>
        <p:txBody>
          <a:bodyPr wrap="square">
            <a:spAutoFit/>
          </a:bodyPr>
          <a:lstStyle/>
          <a:p>
            <a:pPr algn="ctr">
              <a:lnSpc>
                <a:spcPct val="90000"/>
              </a:lnSpc>
            </a:pPr>
            <a:r>
              <a:rPr lang="en-US" sz="2400" i="1" dirty="0"/>
              <a:t>Data Services for discovery, access, and integration of information </a:t>
            </a:r>
            <a:r>
              <a:rPr lang="en-US" sz="2400" i="1" dirty="0" smtClean="0"/>
              <a:t>across </a:t>
            </a:r>
            <a:r>
              <a:rPr lang="en-US" sz="2400" i="1" dirty="0"/>
              <a:t>disparate, distributed information sources</a:t>
            </a:r>
          </a:p>
        </p:txBody>
      </p:sp>
      <p:grpSp>
        <p:nvGrpSpPr>
          <p:cNvPr id="11" name="Group 10"/>
          <p:cNvGrpSpPr/>
          <p:nvPr/>
        </p:nvGrpSpPr>
        <p:grpSpPr>
          <a:xfrm>
            <a:off x="527231" y="1644072"/>
            <a:ext cx="1829123" cy="1805892"/>
            <a:chOff x="8291758" y="3129472"/>
            <a:chExt cx="1829123" cy="1805892"/>
          </a:xfrm>
        </p:grpSpPr>
        <p:sp>
          <p:nvSpPr>
            <p:cNvPr id="15" name="Oval 14"/>
            <p:cNvSpPr/>
            <p:nvPr/>
          </p:nvSpPr>
          <p:spPr>
            <a:xfrm>
              <a:off x="8291758" y="3129472"/>
              <a:ext cx="1829123" cy="1805892"/>
            </a:xfrm>
            <a:prstGeom prst="ellipse">
              <a:avLst/>
            </a:prstGeom>
            <a:solidFill>
              <a:srgbClr val="9BBB58"/>
            </a:solidFill>
            <a:ln w="381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TextBox 15"/>
            <p:cNvSpPr txBox="1"/>
            <p:nvPr/>
          </p:nvSpPr>
          <p:spPr>
            <a:xfrm>
              <a:off x="8423835" y="3556331"/>
              <a:ext cx="1588145" cy="830997"/>
            </a:xfrm>
            <a:prstGeom prst="rect">
              <a:avLst/>
            </a:prstGeom>
            <a:noFill/>
          </p:spPr>
          <p:txBody>
            <a:bodyPr wrap="none" rtlCol="0">
              <a:spAutoFit/>
            </a:bodyPr>
            <a:lstStyle/>
            <a:p>
              <a:pPr algn="ctr"/>
              <a:r>
                <a:rPr lang="en-US" sz="2400" b="1" dirty="0" smtClean="0">
                  <a:solidFill>
                    <a:schemeClr val="bg1"/>
                  </a:solidFill>
                </a:rPr>
                <a:t>Systems,</a:t>
              </a:r>
            </a:p>
            <a:p>
              <a:pPr algn="ctr"/>
              <a:r>
                <a:rPr lang="en-US" sz="2400" b="1" dirty="0">
                  <a:solidFill>
                    <a:schemeClr val="bg1"/>
                  </a:solidFill>
                </a:rPr>
                <a:t>A</a:t>
              </a:r>
              <a:r>
                <a:rPr lang="en-US" sz="2400" b="1" dirty="0" smtClean="0">
                  <a:solidFill>
                    <a:schemeClr val="bg1"/>
                  </a:solidFill>
                </a:rPr>
                <a:t>lgorithms</a:t>
              </a:r>
              <a:endParaRPr lang="en-US" sz="2400" b="1" dirty="0">
                <a:solidFill>
                  <a:schemeClr val="bg1"/>
                </a:solidFill>
              </a:endParaRPr>
            </a:p>
          </p:txBody>
        </p:sp>
      </p:grpSp>
      <p:sp>
        <p:nvSpPr>
          <p:cNvPr id="17" name="TextBox 16"/>
          <p:cNvSpPr txBox="1"/>
          <p:nvPr/>
        </p:nvSpPr>
        <p:spPr>
          <a:xfrm>
            <a:off x="11431123" y="6464710"/>
            <a:ext cx="418654" cy="369332"/>
          </a:xfrm>
          <a:prstGeom prst="rect">
            <a:avLst/>
          </a:prstGeom>
          <a:noFill/>
        </p:spPr>
        <p:txBody>
          <a:bodyPr wrap="none" rtlCol="0">
            <a:spAutoFit/>
          </a:bodyPr>
          <a:lstStyle/>
          <a:p>
            <a:r>
              <a:rPr lang="en-US" dirty="0" smtClean="0">
                <a:solidFill>
                  <a:srgbClr val="FFFFFF"/>
                </a:solidFill>
              </a:rPr>
              <a:t>16</a:t>
            </a:r>
            <a:endParaRPr lang="en-US" dirty="0">
              <a:solidFill>
                <a:srgbClr val="FFFFFF"/>
              </a:solidFill>
            </a:endParaRPr>
          </a:p>
        </p:txBody>
      </p:sp>
    </p:spTree>
    <p:extLst>
      <p:ext uri="{BB962C8B-B14F-4D97-AF65-F5344CB8AC3E}">
        <p14:creationId xmlns:p14="http://schemas.microsoft.com/office/powerpoint/2010/main" val="33159979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dirty="0">
                <a:solidFill>
                  <a:srgbClr val="000090"/>
                </a:solidFill>
                <a:latin typeface="+mn-lt"/>
                <a:ea typeface="+mn-ea"/>
                <a:cs typeface="+mn-cs"/>
              </a:rPr>
              <a:t>Cyberinfrastructure Activities</a:t>
            </a:r>
          </a:p>
        </p:txBody>
      </p:sp>
      <p:sp>
        <p:nvSpPr>
          <p:cNvPr id="3" name="Content Placeholder 2"/>
          <p:cNvSpPr>
            <a:spLocks noGrp="1"/>
          </p:cNvSpPr>
          <p:nvPr>
            <p:ph idx="1"/>
          </p:nvPr>
        </p:nvSpPr>
        <p:spPr>
          <a:xfrm>
            <a:off x="611030" y="1341438"/>
            <a:ext cx="10969943" cy="5516562"/>
          </a:xfrm>
        </p:spPr>
        <p:txBody>
          <a:bodyPr>
            <a:normAutofit fontScale="77500" lnSpcReduction="20000"/>
          </a:bodyPr>
          <a:lstStyle/>
          <a:p>
            <a:r>
              <a:rPr lang="en-US" sz="3600" dirty="0" smtClean="0"/>
              <a:t>A layered, federated architecture for a national cyberinfrastructure</a:t>
            </a:r>
          </a:p>
          <a:p>
            <a:r>
              <a:rPr lang="en-US" sz="3600" dirty="0" smtClean="0"/>
              <a:t>E.g., storage layer</a:t>
            </a:r>
          </a:p>
          <a:p>
            <a:pPr lvl="1"/>
            <a:r>
              <a:rPr lang="en-US" sz="3100" dirty="0" smtClean="0"/>
              <a:t>An idea for an </a:t>
            </a:r>
            <a:r>
              <a:rPr lang="en-US" sz="3100" u="sng" dirty="0" smtClean="0"/>
              <a:t>Open Storage Network</a:t>
            </a:r>
          </a:p>
          <a:p>
            <a:pPr lvl="1"/>
            <a:r>
              <a:rPr lang="en-US" sz="3100" dirty="0" smtClean="0"/>
              <a:t>Pilot being developed by community, with NSF Big Data Hubs</a:t>
            </a:r>
          </a:p>
          <a:p>
            <a:r>
              <a:rPr lang="en-US" sz="3600" dirty="0"/>
              <a:t>Semantic information </a:t>
            </a:r>
            <a:r>
              <a:rPr lang="en-US" sz="3600" dirty="0" smtClean="0"/>
              <a:t>infrastructure</a:t>
            </a:r>
            <a:endParaRPr lang="en-US" sz="3600" dirty="0"/>
          </a:p>
          <a:p>
            <a:pPr lvl="1"/>
            <a:r>
              <a:rPr lang="en-US" sz="3100" dirty="0" smtClean="0"/>
              <a:t>The Open Knowledge Network</a:t>
            </a:r>
            <a:endParaRPr lang="en-US" dirty="0" smtClean="0"/>
          </a:p>
          <a:p>
            <a:r>
              <a:rPr lang="en-US" sz="3600" dirty="0" smtClean="0"/>
              <a:t>Enabling access </a:t>
            </a:r>
            <a:r>
              <a:rPr lang="en-US" sz="3600" dirty="0"/>
              <a:t>to </a:t>
            </a:r>
            <a:r>
              <a:rPr lang="en-US" sz="3600" dirty="0" smtClean="0"/>
              <a:t>data</a:t>
            </a:r>
            <a:endParaRPr lang="en-US" sz="3600" dirty="0"/>
          </a:p>
          <a:p>
            <a:pPr lvl="1"/>
            <a:r>
              <a:rPr lang="en-US" sz="3100" b="1" dirty="0"/>
              <a:t>NSF Data DCL: </a:t>
            </a:r>
            <a:r>
              <a:rPr lang="en-US" sz="3100" dirty="0"/>
              <a:t>Sharing federal agency data sets for machine learning, data science</a:t>
            </a:r>
            <a:endParaRPr lang="en-US" sz="3100" b="1" dirty="0"/>
          </a:p>
          <a:p>
            <a:pPr lvl="1"/>
            <a:r>
              <a:rPr lang="en-US" sz="3100" b="1" dirty="0"/>
              <a:t>Digital Repositories</a:t>
            </a:r>
          </a:p>
          <a:p>
            <a:pPr lvl="2"/>
            <a:r>
              <a:rPr lang="en-US" sz="2800" dirty="0"/>
              <a:t>NITRD Workshop on Metrics for Digital Data </a:t>
            </a:r>
            <a:r>
              <a:rPr lang="en-US" sz="2800" dirty="0" smtClean="0"/>
              <a:t>Repositories</a:t>
            </a:r>
          </a:p>
          <a:p>
            <a:pPr lvl="2"/>
            <a:r>
              <a:rPr lang="en-US" sz="2800" dirty="0" smtClean="0"/>
              <a:t>NSF workshop on business models for sustainability of digital repositories (in planning)</a:t>
            </a:r>
            <a:endParaRPr lang="en-US" sz="2800" dirty="0"/>
          </a:p>
          <a:p>
            <a:endParaRPr lang="en-US" dirty="0"/>
          </a:p>
        </p:txBody>
      </p:sp>
    </p:spTree>
    <p:extLst>
      <p:ext uri="{BB962C8B-B14F-4D97-AF65-F5344CB8AC3E}">
        <p14:creationId xmlns:p14="http://schemas.microsoft.com/office/powerpoint/2010/main" val="6360982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0524" y="249158"/>
            <a:ext cx="11741480" cy="707886"/>
          </a:xfrm>
          <a:prstGeom prst="rect">
            <a:avLst/>
          </a:prstGeom>
        </p:spPr>
        <p:txBody>
          <a:bodyPr wrap="square">
            <a:spAutoFit/>
          </a:bodyPr>
          <a:lstStyle/>
          <a:p>
            <a:pPr algn="ctr"/>
            <a:r>
              <a:rPr lang="en-US" sz="4000" b="1" dirty="0" smtClean="0">
                <a:solidFill>
                  <a:srgbClr val="000090"/>
                </a:solidFill>
              </a:rPr>
              <a:t>Harnessing the Data Revolution: Education</a:t>
            </a:r>
            <a:endParaRPr lang="en-US" sz="4000" b="1" dirty="0">
              <a:solidFill>
                <a:srgbClr val="000090"/>
              </a:solidFill>
            </a:endParaRPr>
          </a:p>
        </p:txBody>
      </p:sp>
      <p:sp>
        <p:nvSpPr>
          <p:cNvPr id="42" name="Oval 41"/>
          <p:cNvSpPr/>
          <p:nvPr/>
        </p:nvSpPr>
        <p:spPr>
          <a:xfrm>
            <a:off x="3674737" y="1259949"/>
            <a:ext cx="4904180" cy="4904180"/>
          </a:xfrm>
          <a:prstGeom prst="ellipse">
            <a:avLst/>
          </a:prstGeom>
          <a:solidFill>
            <a:srgbClr val="C0504D"/>
          </a:solidFill>
          <a:ln w="381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3" name="TextBox 42"/>
          <p:cNvSpPr txBox="1"/>
          <p:nvPr/>
        </p:nvSpPr>
        <p:spPr>
          <a:xfrm>
            <a:off x="4873623" y="1461085"/>
            <a:ext cx="2657674" cy="523220"/>
          </a:xfrm>
          <a:prstGeom prst="rect">
            <a:avLst/>
          </a:prstGeom>
          <a:noFill/>
        </p:spPr>
        <p:txBody>
          <a:bodyPr wrap="none" rtlCol="0">
            <a:spAutoFit/>
          </a:bodyPr>
          <a:lstStyle/>
          <a:p>
            <a:r>
              <a:rPr lang="en-US" sz="2800" b="1" dirty="0" smtClean="0">
                <a:solidFill>
                  <a:schemeClr val="bg1"/>
                </a:solidFill>
              </a:rPr>
              <a:t>Science domains</a:t>
            </a:r>
            <a:endParaRPr lang="en-US" sz="2800" b="1" dirty="0">
              <a:solidFill>
                <a:schemeClr val="bg1"/>
              </a:solidFill>
            </a:endParaRPr>
          </a:p>
        </p:txBody>
      </p:sp>
      <p:sp>
        <p:nvSpPr>
          <p:cNvPr id="44" name="Oval 43"/>
          <p:cNvSpPr/>
          <p:nvPr/>
        </p:nvSpPr>
        <p:spPr>
          <a:xfrm>
            <a:off x="4078806" y="2020670"/>
            <a:ext cx="4124254" cy="4124254"/>
          </a:xfrm>
          <a:prstGeom prst="ellipse">
            <a:avLst/>
          </a:prstGeom>
          <a:solidFill>
            <a:srgbClr val="9BBB58"/>
          </a:solidFill>
          <a:ln w="381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TextBox 44"/>
          <p:cNvSpPr txBox="1"/>
          <p:nvPr/>
        </p:nvSpPr>
        <p:spPr>
          <a:xfrm>
            <a:off x="4843831" y="2345969"/>
            <a:ext cx="3145876" cy="461665"/>
          </a:xfrm>
          <a:prstGeom prst="rect">
            <a:avLst/>
          </a:prstGeom>
          <a:noFill/>
        </p:spPr>
        <p:txBody>
          <a:bodyPr wrap="square" rtlCol="0">
            <a:spAutoFit/>
          </a:bodyPr>
          <a:lstStyle/>
          <a:p>
            <a:r>
              <a:rPr lang="en-US" sz="2400" b="1" dirty="0" smtClean="0">
                <a:solidFill>
                  <a:srgbClr val="FFFFFF"/>
                </a:solidFill>
              </a:rPr>
              <a:t>Systems, algorithms </a:t>
            </a:r>
            <a:endParaRPr lang="en-US" sz="2400" b="1" dirty="0">
              <a:solidFill>
                <a:srgbClr val="FFFFFF"/>
              </a:solidFill>
            </a:endParaRPr>
          </a:p>
        </p:txBody>
      </p:sp>
      <p:sp>
        <p:nvSpPr>
          <p:cNvPr id="46" name="Oval 45"/>
          <p:cNvSpPr/>
          <p:nvPr/>
        </p:nvSpPr>
        <p:spPr>
          <a:xfrm>
            <a:off x="4466204" y="2816835"/>
            <a:ext cx="3359439" cy="3316772"/>
          </a:xfrm>
          <a:prstGeom prst="ellipse">
            <a:avLst/>
          </a:prstGeom>
          <a:solidFill>
            <a:srgbClr val="8064A2"/>
          </a:solidFill>
          <a:ln w="381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TextBox 46"/>
          <p:cNvSpPr txBox="1"/>
          <p:nvPr/>
        </p:nvSpPr>
        <p:spPr>
          <a:xfrm>
            <a:off x="5284006" y="2955882"/>
            <a:ext cx="1772390" cy="461665"/>
          </a:xfrm>
          <a:prstGeom prst="rect">
            <a:avLst/>
          </a:prstGeom>
          <a:noFill/>
        </p:spPr>
        <p:txBody>
          <a:bodyPr wrap="none" rtlCol="0">
            <a:spAutoFit/>
          </a:bodyPr>
          <a:lstStyle/>
          <a:p>
            <a:r>
              <a:rPr lang="en-US" sz="2400" b="1" dirty="0" smtClean="0">
                <a:solidFill>
                  <a:schemeClr val="bg1"/>
                </a:solidFill>
              </a:rPr>
              <a:t>Foundations</a:t>
            </a:r>
            <a:endParaRPr lang="en-US" sz="2400" b="1" dirty="0">
              <a:solidFill>
                <a:schemeClr val="bg1"/>
              </a:solidFill>
            </a:endParaRPr>
          </a:p>
        </p:txBody>
      </p:sp>
      <p:grpSp>
        <p:nvGrpSpPr>
          <p:cNvPr id="6" name="Group 5"/>
          <p:cNvGrpSpPr/>
          <p:nvPr/>
        </p:nvGrpSpPr>
        <p:grpSpPr>
          <a:xfrm>
            <a:off x="4780572" y="3418024"/>
            <a:ext cx="2718995" cy="2719460"/>
            <a:chOff x="1266877" y="3461365"/>
            <a:chExt cx="2718995" cy="2719460"/>
          </a:xfrm>
        </p:grpSpPr>
        <p:sp>
          <p:nvSpPr>
            <p:cNvPr id="13" name="Oval 12"/>
            <p:cNvSpPr/>
            <p:nvPr/>
          </p:nvSpPr>
          <p:spPr>
            <a:xfrm>
              <a:off x="1266877" y="3492191"/>
              <a:ext cx="2718995" cy="2688634"/>
            </a:xfrm>
            <a:prstGeom prst="ellipse">
              <a:avLst/>
            </a:prstGeom>
            <a:solidFill>
              <a:srgbClr val="4BACC6"/>
            </a:solidFill>
            <a:ln w="381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Box 13"/>
            <p:cNvSpPr txBox="1"/>
            <p:nvPr/>
          </p:nvSpPr>
          <p:spPr>
            <a:xfrm>
              <a:off x="1672913" y="3461365"/>
              <a:ext cx="1953179" cy="830997"/>
            </a:xfrm>
            <a:prstGeom prst="rect">
              <a:avLst/>
            </a:prstGeom>
            <a:noFill/>
          </p:spPr>
          <p:txBody>
            <a:bodyPr wrap="none" rtlCol="0">
              <a:spAutoFit/>
            </a:bodyPr>
            <a:lstStyle/>
            <a:p>
              <a:pPr algn="ctr"/>
              <a:r>
                <a:rPr lang="en-US" sz="2400" b="1" dirty="0" smtClean="0">
                  <a:solidFill>
                    <a:schemeClr val="bg1"/>
                  </a:solidFill>
                </a:rPr>
                <a:t>Cyber</a:t>
              </a:r>
            </a:p>
            <a:p>
              <a:pPr algn="ctr"/>
              <a:r>
                <a:rPr lang="en-US" sz="2400" b="1" dirty="0" smtClean="0">
                  <a:solidFill>
                    <a:schemeClr val="bg1"/>
                  </a:solidFill>
                </a:rPr>
                <a:t>infrastructure</a:t>
              </a:r>
              <a:endParaRPr lang="en-US" sz="2400" b="1" dirty="0">
                <a:solidFill>
                  <a:schemeClr val="bg1"/>
                </a:solidFill>
              </a:endParaRPr>
            </a:p>
          </p:txBody>
        </p:sp>
      </p:grpSp>
      <p:grpSp>
        <p:nvGrpSpPr>
          <p:cNvPr id="12" name="Group 11"/>
          <p:cNvGrpSpPr/>
          <p:nvPr/>
        </p:nvGrpSpPr>
        <p:grpSpPr>
          <a:xfrm>
            <a:off x="5177433" y="4212285"/>
            <a:ext cx="1949938" cy="1928164"/>
            <a:chOff x="1654927" y="4261142"/>
            <a:chExt cx="1949938" cy="1928164"/>
          </a:xfrm>
        </p:grpSpPr>
        <p:sp>
          <p:nvSpPr>
            <p:cNvPr id="15" name="Oval 14"/>
            <p:cNvSpPr/>
            <p:nvPr/>
          </p:nvSpPr>
          <p:spPr>
            <a:xfrm>
              <a:off x="1654927" y="4261142"/>
              <a:ext cx="1949938" cy="1928164"/>
            </a:xfrm>
            <a:prstGeom prst="ellipse">
              <a:avLst/>
            </a:prstGeom>
            <a:solidFill>
              <a:srgbClr val="F69546"/>
            </a:solidFill>
            <a:ln w="381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TextBox 15"/>
            <p:cNvSpPr txBox="1"/>
            <p:nvPr/>
          </p:nvSpPr>
          <p:spPr>
            <a:xfrm>
              <a:off x="1872868" y="4799060"/>
              <a:ext cx="1579429" cy="830997"/>
            </a:xfrm>
            <a:prstGeom prst="rect">
              <a:avLst/>
            </a:prstGeom>
            <a:noFill/>
          </p:spPr>
          <p:txBody>
            <a:bodyPr wrap="none" rtlCol="0">
              <a:spAutoFit/>
            </a:bodyPr>
            <a:lstStyle/>
            <a:p>
              <a:r>
                <a:rPr lang="en-US" sz="2400" b="1" dirty="0" smtClean="0">
                  <a:solidFill>
                    <a:schemeClr val="bg1"/>
                  </a:solidFill>
                </a:rPr>
                <a:t>Education,</a:t>
              </a:r>
            </a:p>
            <a:p>
              <a:r>
                <a:rPr lang="en-US" sz="2400" b="1" dirty="0" smtClean="0">
                  <a:solidFill>
                    <a:schemeClr val="bg1"/>
                  </a:solidFill>
                </a:rPr>
                <a:t>Workforce</a:t>
              </a:r>
              <a:endParaRPr lang="en-US" sz="2000" b="1" dirty="0">
                <a:solidFill>
                  <a:schemeClr val="bg1"/>
                </a:solidFill>
              </a:endParaRPr>
            </a:p>
          </p:txBody>
        </p:sp>
      </p:grpSp>
      <p:sp>
        <p:nvSpPr>
          <p:cNvPr id="17" name="TextBox 16"/>
          <p:cNvSpPr txBox="1"/>
          <p:nvPr/>
        </p:nvSpPr>
        <p:spPr>
          <a:xfrm>
            <a:off x="11431123" y="6464710"/>
            <a:ext cx="418654" cy="369332"/>
          </a:xfrm>
          <a:prstGeom prst="rect">
            <a:avLst/>
          </a:prstGeom>
          <a:noFill/>
        </p:spPr>
        <p:txBody>
          <a:bodyPr wrap="none" rtlCol="0">
            <a:spAutoFit/>
          </a:bodyPr>
          <a:lstStyle/>
          <a:p>
            <a:r>
              <a:rPr lang="en-US" dirty="0" smtClean="0">
                <a:solidFill>
                  <a:srgbClr val="FFFFFF"/>
                </a:solidFill>
              </a:rPr>
              <a:t>10</a:t>
            </a:r>
            <a:endParaRPr lang="en-US" dirty="0">
              <a:solidFill>
                <a:srgbClr val="FFFFFF"/>
              </a:solidFill>
            </a:endParaRPr>
          </a:p>
        </p:txBody>
      </p:sp>
    </p:spTree>
    <p:extLst>
      <p:ext uri="{BB962C8B-B14F-4D97-AF65-F5344CB8AC3E}">
        <p14:creationId xmlns:p14="http://schemas.microsoft.com/office/powerpoint/2010/main" val="37656301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431123" y="6464710"/>
            <a:ext cx="418654" cy="369332"/>
          </a:xfrm>
          <a:prstGeom prst="rect">
            <a:avLst/>
          </a:prstGeom>
          <a:noFill/>
        </p:spPr>
        <p:txBody>
          <a:bodyPr wrap="none" rtlCol="0">
            <a:spAutoFit/>
          </a:bodyPr>
          <a:lstStyle/>
          <a:p>
            <a:r>
              <a:rPr lang="en-US" dirty="0" smtClean="0">
                <a:solidFill>
                  <a:srgbClr val="FFFFFF"/>
                </a:solidFill>
              </a:rPr>
              <a:t>17</a:t>
            </a:r>
            <a:endParaRPr lang="en-US" dirty="0">
              <a:solidFill>
                <a:srgbClr val="FFFFFF"/>
              </a:solidFill>
            </a:endParaRPr>
          </a:p>
        </p:txBody>
      </p:sp>
      <p:sp>
        <p:nvSpPr>
          <p:cNvPr id="14" name="Rectangle 13"/>
          <p:cNvSpPr/>
          <p:nvPr/>
        </p:nvSpPr>
        <p:spPr>
          <a:xfrm>
            <a:off x="2799457" y="249158"/>
            <a:ext cx="6611554" cy="707886"/>
          </a:xfrm>
          <a:prstGeom prst="rect">
            <a:avLst/>
          </a:prstGeom>
        </p:spPr>
        <p:txBody>
          <a:bodyPr wrap="none">
            <a:spAutoFit/>
          </a:bodyPr>
          <a:lstStyle/>
          <a:p>
            <a:pPr algn="ctr"/>
            <a:r>
              <a:rPr lang="en-US" sz="4000" b="1" dirty="0" smtClean="0">
                <a:solidFill>
                  <a:srgbClr val="000090"/>
                </a:solidFill>
              </a:rPr>
              <a:t>HDR Education and Workforce</a:t>
            </a:r>
            <a:endParaRPr lang="en-US" sz="4000" b="1" dirty="0">
              <a:solidFill>
                <a:srgbClr val="000090"/>
              </a:solidFill>
            </a:endParaRPr>
          </a:p>
        </p:txBody>
      </p:sp>
      <p:sp>
        <p:nvSpPr>
          <p:cNvPr id="3" name="Content Placeholder 2"/>
          <p:cNvSpPr>
            <a:spLocks noGrp="1"/>
          </p:cNvSpPr>
          <p:nvPr>
            <p:ph idx="1"/>
          </p:nvPr>
        </p:nvSpPr>
        <p:spPr>
          <a:xfrm>
            <a:off x="2768132" y="1391824"/>
            <a:ext cx="9188779" cy="4908427"/>
          </a:xfrm>
        </p:spPr>
        <p:txBody>
          <a:bodyPr>
            <a:normAutofit lnSpcReduction="10000"/>
          </a:bodyPr>
          <a:lstStyle/>
          <a:p>
            <a:pPr>
              <a:buClr>
                <a:srgbClr val="000090"/>
              </a:buClr>
              <a:buFont typeface="Wingdings" charset="2"/>
              <a:buChar char="§"/>
            </a:pPr>
            <a:r>
              <a:rPr lang="en-US" sz="2800" dirty="0">
                <a:latin typeface="+mn-lt"/>
              </a:rPr>
              <a:t>R</a:t>
            </a:r>
            <a:r>
              <a:rPr lang="en-US" sz="2800" dirty="0" smtClean="0">
                <a:latin typeface="+mn-lt"/>
              </a:rPr>
              <a:t>esearch</a:t>
            </a:r>
            <a:r>
              <a:rPr lang="en-US" sz="2800" dirty="0">
                <a:latin typeface="+mn-lt"/>
              </a:rPr>
              <a:t>-based understanding of </a:t>
            </a:r>
            <a:r>
              <a:rPr lang="en-US" sz="2800" dirty="0" smtClean="0">
                <a:latin typeface="+mn-lt"/>
              </a:rPr>
              <a:t>knowledge, demands </a:t>
            </a:r>
            <a:r>
              <a:rPr lang="en-US" sz="2800" dirty="0">
                <a:latin typeface="+mn-lt"/>
              </a:rPr>
              <a:t>of </a:t>
            </a:r>
            <a:r>
              <a:rPr lang="en-US" sz="2800" dirty="0" smtClean="0">
                <a:latin typeface="+mn-lt"/>
              </a:rPr>
              <a:t>STEM</a:t>
            </a:r>
            <a:r>
              <a:rPr lang="en-US" sz="2800" dirty="0">
                <a:latin typeface="+mn-lt"/>
              </a:rPr>
              <a:t>-capable workforce </a:t>
            </a:r>
            <a:endParaRPr lang="en-US" sz="2800" dirty="0" smtClean="0">
              <a:latin typeface="+mn-lt"/>
            </a:endParaRPr>
          </a:p>
          <a:p>
            <a:pPr lvl="1">
              <a:buClr>
                <a:srgbClr val="000090"/>
              </a:buClr>
              <a:buFont typeface="Wingdings" charset="2"/>
              <a:buChar char="§"/>
            </a:pPr>
            <a:r>
              <a:rPr lang="en-US" sz="2400" dirty="0">
                <a:latin typeface="+mn-lt"/>
              </a:rPr>
              <a:t>r</a:t>
            </a:r>
            <a:r>
              <a:rPr lang="en-US" sz="2400" dirty="0" smtClean="0">
                <a:latin typeface="+mn-lt"/>
              </a:rPr>
              <a:t>ange of needs/opportunities: technicians through PhD</a:t>
            </a:r>
          </a:p>
          <a:p>
            <a:pPr lvl="1">
              <a:buClr>
                <a:srgbClr val="000090"/>
              </a:buClr>
              <a:buFont typeface="Wingdings" charset="2"/>
              <a:buChar char="§"/>
            </a:pPr>
            <a:r>
              <a:rPr lang="en-US" sz="2400" dirty="0">
                <a:latin typeface="+mn-lt"/>
              </a:rPr>
              <a:t>i</a:t>
            </a:r>
            <a:r>
              <a:rPr lang="en-US" sz="2400" dirty="0" smtClean="0">
                <a:latin typeface="+mn-lt"/>
              </a:rPr>
              <a:t>nherently multi-disciplinary</a:t>
            </a:r>
          </a:p>
          <a:p>
            <a:pPr>
              <a:buClr>
                <a:srgbClr val="000090"/>
              </a:buClr>
              <a:buFont typeface="Wingdings" charset="2"/>
              <a:buChar char="§"/>
            </a:pPr>
            <a:r>
              <a:rPr lang="en-US" sz="2800" dirty="0" smtClean="0">
                <a:latin typeface="+mn-lt"/>
              </a:rPr>
              <a:t>“Birth” of a new discipline?</a:t>
            </a:r>
          </a:p>
          <a:p>
            <a:pPr>
              <a:buClr>
                <a:srgbClr val="000090"/>
              </a:buClr>
              <a:buFont typeface="Wingdings" charset="2"/>
              <a:buChar char="§"/>
            </a:pPr>
            <a:r>
              <a:rPr lang="en-US" sz="2800" dirty="0" smtClean="0">
                <a:latin typeface="+mn-lt"/>
              </a:rPr>
              <a:t>NAS study </a:t>
            </a:r>
            <a:r>
              <a:rPr lang="en-US" sz="2000" dirty="0" smtClean="0">
                <a:latin typeface="+mn-lt"/>
              </a:rPr>
              <a:t>(CSTB, CATS, BOSE)</a:t>
            </a:r>
            <a:r>
              <a:rPr lang="en-US" sz="2800" dirty="0" smtClean="0">
                <a:latin typeface="+mn-lt"/>
              </a:rPr>
              <a:t>: “</a:t>
            </a:r>
            <a:r>
              <a:rPr lang="en-US" sz="2800" dirty="0">
                <a:latin typeface="+mn-lt"/>
              </a:rPr>
              <a:t>Workshop on Envisioning the Data Science Discipline: </a:t>
            </a:r>
            <a:r>
              <a:rPr lang="en-US" sz="2800" dirty="0" smtClean="0">
                <a:latin typeface="+mn-lt"/>
              </a:rPr>
              <a:t>The </a:t>
            </a:r>
            <a:r>
              <a:rPr lang="en-US" sz="2800" dirty="0">
                <a:latin typeface="+mn-lt"/>
              </a:rPr>
              <a:t>Undergraduate </a:t>
            </a:r>
            <a:r>
              <a:rPr lang="en-US" sz="2800" dirty="0" smtClean="0">
                <a:latin typeface="+mn-lt"/>
              </a:rPr>
              <a:t>Perspective”</a:t>
            </a:r>
          </a:p>
          <a:p>
            <a:pPr lvl="1">
              <a:buClr>
                <a:srgbClr val="000090"/>
              </a:buClr>
              <a:buFont typeface="Wingdings" charset="2"/>
              <a:buChar char="§"/>
            </a:pPr>
            <a:r>
              <a:rPr lang="en-US" sz="2400" dirty="0">
                <a:latin typeface="+mn-lt"/>
              </a:rPr>
              <a:t>t</a:t>
            </a:r>
            <a:r>
              <a:rPr lang="en-US" sz="2400" dirty="0" smtClean="0">
                <a:latin typeface="+mn-lt"/>
              </a:rPr>
              <a:t>wo workshops, report: 2017</a:t>
            </a:r>
          </a:p>
          <a:p>
            <a:pPr lvl="1">
              <a:buClr>
                <a:srgbClr val="000090"/>
              </a:buClr>
              <a:buFont typeface="Wingdings" charset="2"/>
              <a:buChar char="§"/>
            </a:pPr>
            <a:r>
              <a:rPr lang="en-US" sz="2400" dirty="0" smtClean="0">
                <a:latin typeface="+mn-lt"/>
              </a:rPr>
              <a:t>unique challenges, innovations needed</a:t>
            </a:r>
          </a:p>
          <a:p>
            <a:pPr>
              <a:buClr>
                <a:srgbClr val="000090"/>
              </a:buClr>
              <a:buFont typeface="Wingdings" charset="2"/>
              <a:buChar char="§"/>
            </a:pPr>
            <a:r>
              <a:rPr lang="en-US" sz="2816" dirty="0" smtClean="0">
                <a:latin typeface="+mn-lt"/>
              </a:rPr>
              <a:t>NSF DCL on Growing Convergence Research at NSF</a:t>
            </a:r>
          </a:p>
          <a:p>
            <a:pPr lvl="1">
              <a:buClr>
                <a:srgbClr val="000090"/>
              </a:buClr>
              <a:buFont typeface="Wingdings" charset="2"/>
              <a:buChar char="§"/>
            </a:pPr>
            <a:r>
              <a:rPr lang="en-US" sz="2400" dirty="0" smtClean="0">
                <a:latin typeface="+mn-lt"/>
              </a:rPr>
              <a:t>Section on HDR Education and Training</a:t>
            </a:r>
          </a:p>
          <a:p>
            <a:pPr>
              <a:buClr>
                <a:srgbClr val="000090"/>
              </a:buClr>
              <a:buFont typeface="Wingdings" charset="2"/>
              <a:buChar char="§"/>
            </a:pPr>
            <a:endParaRPr lang="en-US" sz="2800" dirty="0">
              <a:latin typeface="+mn-lt"/>
            </a:endParaRPr>
          </a:p>
          <a:p>
            <a:endParaRPr lang="en-US" dirty="0">
              <a:latin typeface="+mn-lt"/>
            </a:endParaRPr>
          </a:p>
        </p:txBody>
      </p:sp>
      <p:grpSp>
        <p:nvGrpSpPr>
          <p:cNvPr id="11" name="Group 10"/>
          <p:cNvGrpSpPr/>
          <p:nvPr/>
        </p:nvGrpSpPr>
        <p:grpSpPr>
          <a:xfrm>
            <a:off x="527231" y="1644072"/>
            <a:ext cx="1829123" cy="1805892"/>
            <a:chOff x="8291758" y="3129472"/>
            <a:chExt cx="1829123" cy="1805892"/>
          </a:xfrm>
        </p:grpSpPr>
        <p:sp>
          <p:nvSpPr>
            <p:cNvPr id="12" name="Oval 11"/>
            <p:cNvSpPr/>
            <p:nvPr/>
          </p:nvSpPr>
          <p:spPr>
            <a:xfrm>
              <a:off x="8291758" y="3129472"/>
              <a:ext cx="1829123" cy="1805892"/>
            </a:xfrm>
            <a:prstGeom prst="ellipse">
              <a:avLst/>
            </a:prstGeom>
            <a:solidFill>
              <a:srgbClr val="F69546"/>
            </a:solidFill>
            <a:ln w="381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12"/>
            <p:cNvSpPr txBox="1"/>
            <p:nvPr/>
          </p:nvSpPr>
          <p:spPr>
            <a:xfrm>
              <a:off x="8449909" y="3556331"/>
              <a:ext cx="1535997" cy="830997"/>
            </a:xfrm>
            <a:prstGeom prst="rect">
              <a:avLst/>
            </a:prstGeom>
            <a:noFill/>
          </p:spPr>
          <p:txBody>
            <a:bodyPr wrap="none" rtlCol="0">
              <a:spAutoFit/>
            </a:bodyPr>
            <a:lstStyle/>
            <a:p>
              <a:pPr algn="ctr"/>
              <a:r>
                <a:rPr lang="en-US" sz="2400" b="1" dirty="0" smtClean="0">
                  <a:solidFill>
                    <a:schemeClr val="bg1"/>
                  </a:solidFill>
                </a:rPr>
                <a:t>Education,</a:t>
              </a:r>
            </a:p>
            <a:p>
              <a:pPr algn="ctr"/>
              <a:r>
                <a:rPr lang="en-US" sz="2400" b="1" dirty="0" smtClean="0">
                  <a:solidFill>
                    <a:schemeClr val="bg1"/>
                  </a:solidFill>
                </a:rPr>
                <a:t>Workforce</a:t>
              </a:r>
              <a:endParaRPr lang="en-US" sz="2400" b="1" dirty="0">
                <a:solidFill>
                  <a:schemeClr val="bg1"/>
                </a:solidFill>
              </a:endParaRPr>
            </a:p>
          </p:txBody>
        </p:sp>
      </p:grpSp>
    </p:spTree>
    <p:extLst>
      <p:ext uri="{BB962C8B-B14F-4D97-AF65-F5344CB8AC3E}">
        <p14:creationId xmlns:p14="http://schemas.microsoft.com/office/powerpoint/2010/main" val="173448589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220524" y="249158"/>
            <a:ext cx="11741480" cy="707886"/>
          </a:xfrm>
          <a:prstGeom prst="rect">
            <a:avLst/>
          </a:prstGeom>
        </p:spPr>
        <p:txBody>
          <a:bodyPr wrap="square">
            <a:spAutoFit/>
          </a:bodyPr>
          <a:lstStyle/>
          <a:p>
            <a:pPr algn="ctr"/>
            <a:r>
              <a:rPr lang="en-US" sz="4000" b="1" dirty="0" smtClean="0">
                <a:solidFill>
                  <a:srgbClr val="000090"/>
                </a:solidFill>
              </a:rPr>
              <a:t>Harnessing the Data Revolution: Convergence!</a:t>
            </a:r>
            <a:endParaRPr lang="en-US" sz="4000" b="1" dirty="0">
              <a:solidFill>
                <a:srgbClr val="000090"/>
              </a:solidFill>
            </a:endParaRPr>
          </a:p>
        </p:txBody>
      </p:sp>
      <p:sp>
        <p:nvSpPr>
          <p:cNvPr id="16" name="TextBox 15"/>
          <p:cNvSpPr txBox="1"/>
          <p:nvPr/>
        </p:nvSpPr>
        <p:spPr>
          <a:xfrm>
            <a:off x="11431123" y="6464710"/>
            <a:ext cx="418654" cy="369332"/>
          </a:xfrm>
          <a:prstGeom prst="rect">
            <a:avLst/>
          </a:prstGeom>
          <a:noFill/>
        </p:spPr>
        <p:txBody>
          <a:bodyPr wrap="none" rtlCol="0">
            <a:spAutoFit/>
          </a:bodyPr>
          <a:lstStyle/>
          <a:p>
            <a:r>
              <a:rPr lang="en-US" dirty="0" smtClean="0">
                <a:solidFill>
                  <a:srgbClr val="FFFFFF"/>
                </a:solidFill>
              </a:rPr>
              <a:t>12</a:t>
            </a:r>
            <a:endParaRPr lang="en-US" dirty="0">
              <a:solidFill>
                <a:srgbClr val="FFFFFF"/>
              </a:solidFill>
            </a:endParaRPr>
          </a:p>
        </p:txBody>
      </p:sp>
      <p:sp>
        <p:nvSpPr>
          <p:cNvPr id="18" name="Freeform 17"/>
          <p:cNvSpPr/>
          <p:nvPr/>
        </p:nvSpPr>
        <p:spPr>
          <a:xfrm>
            <a:off x="799051" y="1495773"/>
            <a:ext cx="7589796" cy="3835108"/>
          </a:xfrm>
          <a:custGeom>
            <a:avLst/>
            <a:gdLst>
              <a:gd name="connsiteX0" fmla="*/ 0 w 2402978"/>
              <a:gd name="connsiteY0" fmla="*/ 0 h 2552850"/>
              <a:gd name="connsiteX1" fmla="*/ 2402978 w 2402978"/>
              <a:gd name="connsiteY1" fmla="*/ 0 h 2552850"/>
              <a:gd name="connsiteX2" fmla="*/ 2402978 w 2402978"/>
              <a:gd name="connsiteY2" fmla="*/ 2552850 h 2552850"/>
              <a:gd name="connsiteX3" fmla="*/ 0 w 2402978"/>
              <a:gd name="connsiteY3" fmla="*/ 2552850 h 2552850"/>
              <a:gd name="connsiteX4" fmla="*/ 0 w 2402978"/>
              <a:gd name="connsiteY4" fmla="*/ 0 h 25528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2978" h="2552850">
                <a:moveTo>
                  <a:pt x="0" y="0"/>
                </a:moveTo>
                <a:lnTo>
                  <a:pt x="2402978" y="0"/>
                </a:lnTo>
                <a:lnTo>
                  <a:pt x="2402978" y="2552850"/>
                </a:lnTo>
                <a:lnTo>
                  <a:pt x="0" y="2552850"/>
                </a:lnTo>
                <a:lnTo>
                  <a:pt x="0" y="0"/>
                </a:lnTo>
                <a:close/>
              </a:path>
            </a:pathLst>
          </a:custGeom>
          <a:no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80010" tIns="80010" rIns="106680" bIns="120015" numCol="1" spcCol="1270" anchor="t" anchorCtr="0">
            <a:noAutofit/>
          </a:bodyPr>
          <a:lstStyle/>
          <a:p>
            <a:pPr marL="0" lvl="1" defTabSz="666750">
              <a:lnSpc>
                <a:spcPct val="90000"/>
              </a:lnSpc>
              <a:spcBef>
                <a:spcPct val="0"/>
              </a:spcBef>
              <a:spcAft>
                <a:spcPct val="15000"/>
              </a:spcAft>
            </a:pPr>
            <a:r>
              <a:rPr lang="en-US" sz="2800" dirty="0" smtClean="0"/>
              <a:t>Enabling long-term, deep collaborations among:</a:t>
            </a:r>
          </a:p>
          <a:p>
            <a:pPr marL="342900" lvl="1" indent="-230188" defTabSz="666750">
              <a:lnSpc>
                <a:spcPct val="90000"/>
              </a:lnSpc>
              <a:spcBef>
                <a:spcPct val="0"/>
              </a:spcBef>
              <a:spcAft>
                <a:spcPct val="15000"/>
              </a:spcAft>
              <a:buClr>
                <a:srgbClr val="000090"/>
              </a:buClr>
              <a:buFont typeface="Wingdings" charset="2"/>
              <a:buChar char="§"/>
            </a:pPr>
            <a:r>
              <a:rPr lang="en-US" sz="2800" dirty="0" smtClean="0"/>
              <a:t>Theory: CS, Math, Stats, Computational Science researchers</a:t>
            </a:r>
          </a:p>
          <a:p>
            <a:pPr marL="342900" lvl="1" indent="-230188" defTabSz="666750">
              <a:lnSpc>
                <a:spcPct val="90000"/>
              </a:lnSpc>
              <a:spcBef>
                <a:spcPct val="0"/>
              </a:spcBef>
              <a:spcAft>
                <a:spcPct val="15000"/>
              </a:spcAft>
              <a:buClr>
                <a:srgbClr val="000090"/>
              </a:buClr>
              <a:buFont typeface="Wingdings" charset="2"/>
              <a:buChar char="§"/>
            </a:pPr>
            <a:r>
              <a:rPr lang="en-US" sz="2800" dirty="0" smtClean="0"/>
              <a:t>Domain scientists:   BIO,</a:t>
            </a:r>
            <a:r>
              <a:rPr lang="en-US" sz="2800" dirty="0"/>
              <a:t> </a:t>
            </a:r>
            <a:r>
              <a:rPr lang="en-US" sz="2800" dirty="0" smtClean="0"/>
              <a:t>CISE, EHR, ENG, GEO, MPS, SBE</a:t>
            </a:r>
          </a:p>
          <a:p>
            <a:pPr marL="342900" lvl="1" indent="-230188" defTabSz="666750">
              <a:lnSpc>
                <a:spcPct val="90000"/>
              </a:lnSpc>
              <a:spcBef>
                <a:spcPct val="0"/>
              </a:spcBef>
              <a:spcAft>
                <a:spcPct val="15000"/>
              </a:spcAft>
              <a:buClr>
                <a:srgbClr val="000090"/>
              </a:buClr>
              <a:buFont typeface="Wingdings" charset="2"/>
              <a:buChar char="§"/>
            </a:pPr>
            <a:r>
              <a:rPr lang="en-US" sz="2800" dirty="0"/>
              <a:t>Cyberinfrastructure </a:t>
            </a:r>
            <a:r>
              <a:rPr lang="en-US" sz="2800" dirty="0" smtClean="0"/>
              <a:t>experts</a:t>
            </a:r>
          </a:p>
          <a:p>
            <a:pPr marL="0" lvl="1" defTabSz="666750">
              <a:lnSpc>
                <a:spcPct val="90000"/>
              </a:lnSpc>
              <a:spcBef>
                <a:spcPct val="0"/>
              </a:spcBef>
              <a:spcAft>
                <a:spcPct val="15000"/>
              </a:spcAft>
            </a:pPr>
            <a:r>
              <a:rPr lang="en-US" sz="2800" dirty="0" smtClean="0"/>
              <a:t>to collaborate on critical, community-identified data-driven research challenges</a:t>
            </a:r>
            <a:endParaRPr lang="en-US" sz="2800" dirty="0"/>
          </a:p>
        </p:txBody>
      </p:sp>
      <p:grpSp>
        <p:nvGrpSpPr>
          <p:cNvPr id="19" name="Group 18"/>
          <p:cNvGrpSpPr/>
          <p:nvPr/>
        </p:nvGrpSpPr>
        <p:grpSpPr>
          <a:xfrm>
            <a:off x="8729642" y="1886442"/>
            <a:ext cx="3129902" cy="3129902"/>
            <a:chOff x="3674737" y="1259949"/>
            <a:chExt cx="4904180" cy="4904180"/>
          </a:xfrm>
        </p:grpSpPr>
        <p:sp>
          <p:nvSpPr>
            <p:cNvPr id="20" name="Oval 19"/>
            <p:cNvSpPr/>
            <p:nvPr/>
          </p:nvSpPr>
          <p:spPr>
            <a:xfrm>
              <a:off x="3674737" y="1259949"/>
              <a:ext cx="4904180" cy="4904180"/>
            </a:xfrm>
            <a:prstGeom prst="ellipse">
              <a:avLst/>
            </a:prstGeom>
            <a:solidFill>
              <a:srgbClr val="C0504D"/>
            </a:solidFill>
            <a:ln w="381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p>
          </p:txBody>
        </p:sp>
        <p:sp>
          <p:nvSpPr>
            <p:cNvPr id="21" name="TextBox 20"/>
            <p:cNvSpPr txBox="1"/>
            <p:nvPr/>
          </p:nvSpPr>
          <p:spPr>
            <a:xfrm>
              <a:off x="4873622" y="1461085"/>
              <a:ext cx="2780969" cy="578699"/>
            </a:xfrm>
            <a:prstGeom prst="rect">
              <a:avLst/>
            </a:prstGeom>
            <a:noFill/>
          </p:spPr>
          <p:txBody>
            <a:bodyPr wrap="none" rtlCol="0">
              <a:spAutoFit/>
            </a:bodyPr>
            <a:lstStyle/>
            <a:p>
              <a:r>
                <a:rPr lang="en-US" b="1" dirty="0" smtClean="0">
                  <a:solidFill>
                    <a:schemeClr val="bg1"/>
                  </a:solidFill>
                </a:rPr>
                <a:t>Science domains</a:t>
              </a:r>
              <a:endParaRPr lang="en-US" b="1" dirty="0">
                <a:solidFill>
                  <a:schemeClr val="bg1"/>
                </a:solidFill>
              </a:endParaRPr>
            </a:p>
          </p:txBody>
        </p:sp>
        <p:sp>
          <p:nvSpPr>
            <p:cNvPr id="22" name="Oval 21"/>
            <p:cNvSpPr/>
            <p:nvPr/>
          </p:nvSpPr>
          <p:spPr>
            <a:xfrm>
              <a:off x="4078806" y="2020670"/>
              <a:ext cx="4124254" cy="4124254"/>
            </a:xfrm>
            <a:prstGeom prst="ellipse">
              <a:avLst/>
            </a:prstGeom>
            <a:solidFill>
              <a:srgbClr val="9BBB58"/>
            </a:solidFill>
            <a:ln w="381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23" name="TextBox 22"/>
            <p:cNvSpPr txBox="1"/>
            <p:nvPr/>
          </p:nvSpPr>
          <p:spPr>
            <a:xfrm>
              <a:off x="4843831" y="2345969"/>
              <a:ext cx="3145876" cy="530473"/>
            </a:xfrm>
            <a:prstGeom prst="rect">
              <a:avLst/>
            </a:prstGeom>
            <a:noFill/>
          </p:spPr>
          <p:txBody>
            <a:bodyPr wrap="square" rtlCol="0">
              <a:spAutoFit/>
            </a:bodyPr>
            <a:lstStyle/>
            <a:p>
              <a:r>
                <a:rPr lang="en-US" sz="1600" b="1" dirty="0" smtClean="0">
                  <a:solidFill>
                    <a:srgbClr val="FFFFFF"/>
                  </a:solidFill>
                </a:rPr>
                <a:t>Systems, algorithms </a:t>
              </a:r>
              <a:endParaRPr lang="en-US" sz="1600" b="1" dirty="0">
                <a:solidFill>
                  <a:srgbClr val="FFFFFF"/>
                </a:solidFill>
              </a:endParaRPr>
            </a:p>
          </p:txBody>
        </p:sp>
        <p:sp>
          <p:nvSpPr>
            <p:cNvPr id="24" name="Oval 23"/>
            <p:cNvSpPr/>
            <p:nvPr/>
          </p:nvSpPr>
          <p:spPr>
            <a:xfrm>
              <a:off x="4466204" y="2816835"/>
              <a:ext cx="3359439" cy="3316772"/>
            </a:xfrm>
            <a:prstGeom prst="ellipse">
              <a:avLst/>
            </a:prstGeom>
            <a:solidFill>
              <a:srgbClr val="8064A2"/>
            </a:solidFill>
            <a:ln w="381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25" name="TextBox 24"/>
            <p:cNvSpPr txBox="1"/>
            <p:nvPr/>
          </p:nvSpPr>
          <p:spPr>
            <a:xfrm>
              <a:off x="5284006" y="2955882"/>
              <a:ext cx="1947865" cy="530473"/>
            </a:xfrm>
            <a:prstGeom prst="rect">
              <a:avLst/>
            </a:prstGeom>
            <a:noFill/>
          </p:spPr>
          <p:txBody>
            <a:bodyPr wrap="none" rtlCol="0">
              <a:spAutoFit/>
            </a:bodyPr>
            <a:lstStyle/>
            <a:p>
              <a:r>
                <a:rPr lang="en-US" sz="1600" b="1" dirty="0" smtClean="0">
                  <a:solidFill>
                    <a:schemeClr val="bg1"/>
                  </a:solidFill>
                </a:rPr>
                <a:t>Foundations</a:t>
              </a:r>
              <a:endParaRPr lang="en-US" sz="1600" b="1" dirty="0">
                <a:solidFill>
                  <a:schemeClr val="bg1"/>
                </a:solidFill>
              </a:endParaRPr>
            </a:p>
          </p:txBody>
        </p:sp>
        <p:grpSp>
          <p:nvGrpSpPr>
            <p:cNvPr id="26" name="Group 25"/>
            <p:cNvGrpSpPr/>
            <p:nvPr/>
          </p:nvGrpSpPr>
          <p:grpSpPr>
            <a:xfrm>
              <a:off x="4780572" y="3418024"/>
              <a:ext cx="2718995" cy="2719460"/>
              <a:chOff x="1266877" y="3461365"/>
              <a:chExt cx="2718995" cy="2719460"/>
            </a:xfrm>
          </p:grpSpPr>
          <p:sp>
            <p:nvSpPr>
              <p:cNvPr id="30" name="Oval 29"/>
              <p:cNvSpPr/>
              <p:nvPr/>
            </p:nvSpPr>
            <p:spPr>
              <a:xfrm>
                <a:off x="1266877" y="3492191"/>
                <a:ext cx="2718995" cy="2688634"/>
              </a:xfrm>
              <a:prstGeom prst="ellipse">
                <a:avLst/>
              </a:prstGeom>
              <a:solidFill>
                <a:srgbClr val="4BACC6"/>
              </a:solidFill>
              <a:ln w="381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31" name="TextBox 30"/>
              <p:cNvSpPr txBox="1"/>
              <p:nvPr/>
            </p:nvSpPr>
            <p:spPr>
              <a:xfrm>
                <a:off x="1580518" y="3461365"/>
                <a:ext cx="2137969" cy="916274"/>
              </a:xfrm>
              <a:prstGeom prst="rect">
                <a:avLst/>
              </a:prstGeom>
              <a:noFill/>
            </p:spPr>
            <p:txBody>
              <a:bodyPr wrap="none" rtlCol="0">
                <a:spAutoFit/>
              </a:bodyPr>
              <a:lstStyle/>
              <a:p>
                <a:pPr algn="ctr"/>
                <a:r>
                  <a:rPr lang="en-US" sz="1600" b="1" dirty="0" smtClean="0">
                    <a:solidFill>
                      <a:schemeClr val="bg1"/>
                    </a:solidFill>
                  </a:rPr>
                  <a:t>Cyber</a:t>
                </a:r>
              </a:p>
              <a:p>
                <a:pPr algn="ctr"/>
                <a:r>
                  <a:rPr lang="en-US" sz="1600" b="1" dirty="0" smtClean="0">
                    <a:solidFill>
                      <a:schemeClr val="bg1"/>
                    </a:solidFill>
                  </a:rPr>
                  <a:t>infrastructure</a:t>
                </a:r>
                <a:endParaRPr lang="en-US" sz="1600" b="1" dirty="0">
                  <a:solidFill>
                    <a:schemeClr val="bg1"/>
                  </a:solidFill>
                </a:endParaRPr>
              </a:p>
            </p:txBody>
          </p:sp>
        </p:grpSp>
        <p:grpSp>
          <p:nvGrpSpPr>
            <p:cNvPr id="27" name="Group 26"/>
            <p:cNvGrpSpPr/>
            <p:nvPr/>
          </p:nvGrpSpPr>
          <p:grpSpPr>
            <a:xfrm>
              <a:off x="5177433" y="4212285"/>
              <a:ext cx="2006701" cy="1928164"/>
              <a:chOff x="1654927" y="4261142"/>
              <a:chExt cx="2006701" cy="1928164"/>
            </a:xfrm>
          </p:grpSpPr>
          <p:sp>
            <p:nvSpPr>
              <p:cNvPr id="28" name="Oval 27"/>
              <p:cNvSpPr/>
              <p:nvPr/>
            </p:nvSpPr>
            <p:spPr>
              <a:xfrm>
                <a:off x="1654927" y="4261142"/>
                <a:ext cx="1949938" cy="1928164"/>
              </a:xfrm>
              <a:prstGeom prst="ellipse">
                <a:avLst/>
              </a:prstGeom>
              <a:solidFill>
                <a:srgbClr val="F69546"/>
              </a:solidFill>
              <a:ln w="381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29" name="TextBox 28"/>
              <p:cNvSpPr txBox="1"/>
              <p:nvPr/>
            </p:nvSpPr>
            <p:spPr>
              <a:xfrm>
                <a:off x="1777007" y="4918851"/>
                <a:ext cx="1884621" cy="578699"/>
              </a:xfrm>
              <a:prstGeom prst="rect">
                <a:avLst/>
              </a:prstGeom>
              <a:noFill/>
            </p:spPr>
            <p:txBody>
              <a:bodyPr wrap="none" rtlCol="0">
                <a:spAutoFit/>
              </a:bodyPr>
              <a:lstStyle/>
              <a:p>
                <a:r>
                  <a:rPr lang="en-US" b="1" dirty="0" smtClean="0">
                    <a:solidFill>
                      <a:schemeClr val="bg1"/>
                    </a:solidFill>
                  </a:rPr>
                  <a:t>Workforce</a:t>
                </a:r>
                <a:endParaRPr lang="en-US" sz="1600" b="1" dirty="0">
                  <a:solidFill>
                    <a:schemeClr val="bg1"/>
                  </a:solidFill>
                </a:endParaRPr>
              </a:p>
            </p:txBody>
          </p:sp>
        </p:grpSp>
      </p:grpSp>
    </p:spTree>
    <p:extLst>
      <p:ext uri="{BB962C8B-B14F-4D97-AF65-F5344CB8AC3E}">
        <p14:creationId xmlns:p14="http://schemas.microsoft.com/office/powerpoint/2010/main" val="152449217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49993" y="177283"/>
            <a:ext cx="11703677" cy="656590"/>
          </a:xfrm>
          <a:prstGeom prst="rect">
            <a:avLst/>
          </a:prstGeom>
        </p:spPr>
        <p:txBody>
          <a:bodyPr wrap="square">
            <a:spAutoFit/>
          </a:bodyPr>
          <a:lstStyle/>
          <a:p>
            <a:pPr algn="ctr">
              <a:lnSpc>
                <a:spcPct val="90000"/>
              </a:lnSpc>
            </a:pPr>
            <a:r>
              <a:rPr lang="en-US" sz="4000" b="1" dirty="0" smtClean="0">
                <a:solidFill>
                  <a:srgbClr val="000090"/>
                </a:solidFill>
              </a:rPr>
              <a:t>Putting it all Together: Translational Data Science</a:t>
            </a:r>
            <a:endParaRPr lang="en-US" sz="4000" b="1" dirty="0">
              <a:solidFill>
                <a:srgbClr val="000090"/>
              </a:solidFill>
            </a:endParaRPr>
          </a:p>
        </p:txBody>
      </p:sp>
      <p:grpSp>
        <p:nvGrpSpPr>
          <p:cNvPr id="3" name="Group 2"/>
          <p:cNvGrpSpPr/>
          <p:nvPr/>
        </p:nvGrpSpPr>
        <p:grpSpPr>
          <a:xfrm>
            <a:off x="4577223" y="2085350"/>
            <a:ext cx="3359339" cy="3198869"/>
            <a:chOff x="4377849" y="1917644"/>
            <a:chExt cx="3630626" cy="3198869"/>
          </a:xfrm>
        </p:grpSpPr>
        <p:sp>
          <p:nvSpPr>
            <p:cNvPr id="12" name="Oval 11"/>
            <p:cNvSpPr/>
            <p:nvPr/>
          </p:nvSpPr>
          <p:spPr>
            <a:xfrm>
              <a:off x="4377849" y="1917644"/>
              <a:ext cx="3630626" cy="3198869"/>
            </a:xfrm>
            <a:prstGeom prst="ellipse">
              <a:avLst/>
            </a:prstGeom>
            <a:solidFill>
              <a:srgbClr val="C0504D"/>
            </a:solidFill>
            <a:ln w="381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TextBox 12"/>
            <p:cNvSpPr txBox="1"/>
            <p:nvPr/>
          </p:nvSpPr>
          <p:spPr>
            <a:xfrm>
              <a:off x="4658781" y="3024900"/>
              <a:ext cx="3254114" cy="954107"/>
            </a:xfrm>
            <a:prstGeom prst="rect">
              <a:avLst/>
            </a:prstGeom>
            <a:noFill/>
          </p:spPr>
          <p:txBody>
            <a:bodyPr wrap="none" rtlCol="0">
              <a:spAutoFit/>
            </a:bodyPr>
            <a:lstStyle/>
            <a:p>
              <a:r>
                <a:rPr lang="en-US" sz="3200" b="1" dirty="0" smtClean="0">
                  <a:solidFill>
                    <a:schemeClr val="bg1"/>
                  </a:solidFill>
                </a:rPr>
                <a:t>Science domains</a:t>
              </a:r>
            </a:p>
            <a:p>
              <a:r>
                <a:rPr lang="en-US" sz="2400" b="1" dirty="0" smtClean="0">
                  <a:solidFill>
                    <a:schemeClr val="bg1"/>
                  </a:solidFill>
                </a:rPr>
                <a:t>(including big ideas)</a:t>
              </a:r>
              <a:endParaRPr lang="en-US" sz="2400" b="1" dirty="0">
                <a:solidFill>
                  <a:schemeClr val="bg1"/>
                </a:solidFill>
              </a:endParaRPr>
            </a:p>
          </p:txBody>
        </p:sp>
      </p:grpSp>
      <p:grpSp>
        <p:nvGrpSpPr>
          <p:cNvPr id="14" name="Group 13"/>
          <p:cNvGrpSpPr/>
          <p:nvPr/>
        </p:nvGrpSpPr>
        <p:grpSpPr>
          <a:xfrm>
            <a:off x="2540231" y="1596156"/>
            <a:ext cx="1829123" cy="1805892"/>
            <a:chOff x="8291758" y="3129472"/>
            <a:chExt cx="1829123" cy="1805892"/>
          </a:xfrm>
        </p:grpSpPr>
        <p:sp>
          <p:nvSpPr>
            <p:cNvPr id="17" name="Oval 16"/>
            <p:cNvSpPr/>
            <p:nvPr/>
          </p:nvSpPr>
          <p:spPr>
            <a:xfrm>
              <a:off x="8291758" y="3129472"/>
              <a:ext cx="1829123" cy="1805892"/>
            </a:xfrm>
            <a:prstGeom prst="ellipse">
              <a:avLst/>
            </a:prstGeom>
            <a:solidFill>
              <a:srgbClr val="8064A2"/>
            </a:solidFill>
            <a:ln w="381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TextBox 17"/>
            <p:cNvSpPr txBox="1"/>
            <p:nvPr/>
          </p:nvSpPr>
          <p:spPr>
            <a:xfrm>
              <a:off x="8345257" y="3676121"/>
              <a:ext cx="1772390" cy="461665"/>
            </a:xfrm>
            <a:prstGeom prst="rect">
              <a:avLst/>
            </a:prstGeom>
            <a:noFill/>
          </p:spPr>
          <p:txBody>
            <a:bodyPr wrap="none" rtlCol="0">
              <a:spAutoFit/>
            </a:bodyPr>
            <a:lstStyle/>
            <a:p>
              <a:r>
                <a:rPr lang="en-US" sz="2400" b="1" dirty="0" smtClean="0">
                  <a:solidFill>
                    <a:schemeClr val="bg1"/>
                  </a:solidFill>
                </a:rPr>
                <a:t>Foundations</a:t>
              </a:r>
              <a:endParaRPr lang="en-US" sz="2400" b="1" dirty="0">
                <a:solidFill>
                  <a:schemeClr val="bg1"/>
                </a:solidFill>
              </a:endParaRPr>
            </a:p>
          </p:txBody>
        </p:sp>
      </p:grpSp>
      <p:grpSp>
        <p:nvGrpSpPr>
          <p:cNvPr id="19" name="Group 18"/>
          <p:cNvGrpSpPr/>
          <p:nvPr/>
        </p:nvGrpSpPr>
        <p:grpSpPr>
          <a:xfrm>
            <a:off x="2524889" y="3856867"/>
            <a:ext cx="1829123" cy="1805892"/>
            <a:chOff x="8291758" y="3129472"/>
            <a:chExt cx="1829123" cy="1805892"/>
          </a:xfrm>
        </p:grpSpPr>
        <p:sp>
          <p:nvSpPr>
            <p:cNvPr id="20" name="Oval 19"/>
            <p:cNvSpPr/>
            <p:nvPr/>
          </p:nvSpPr>
          <p:spPr>
            <a:xfrm>
              <a:off x="8291758" y="3129472"/>
              <a:ext cx="1829123" cy="1805892"/>
            </a:xfrm>
            <a:prstGeom prst="ellipse">
              <a:avLst/>
            </a:prstGeom>
            <a:solidFill>
              <a:srgbClr val="9BBB58"/>
            </a:solidFill>
            <a:ln w="381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TextBox 20"/>
            <p:cNvSpPr txBox="1"/>
            <p:nvPr/>
          </p:nvSpPr>
          <p:spPr>
            <a:xfrm>
              <a:off x="8441117" y="3556331"/>
              <a:ext cx="1553580" cy="830997"/>
            </a:xfrm>
            <a:prstGeom prst="rect">
              <a:avLst/>
            </a:prstGeom>
            <a:noFill/>
          </p:spPr>
          <p:txBody>
            <a:bodyPr wrap="none" rtlCol="0">
              <a:spAutoFit/>
            </a:bodyPr>
            <a:lstStyle/>
            <a:p>
              <a:pPr algn="ctr"/>
              <a:r>
                <a:rPr lang="en-US" sz="2400" b="1" dirty="0" smtClean="0">
                  <a:solidFill>
                    <a:schemeClr val="bg1"/>
                  </a:solidFill>
                </a:rPr>
                <a:t>Systems,</a:t>
              </a:r>
            </a:p>
            <a:p>
              <a:pPr algn="ctr"/>
              <a:r>
                <a:rPr lang="en-US" sz="2400" b="1" dirty="0" smtClean="0">
                  <a:solidFill>
                    <a:schemeClr val="bg1"/>
                  </a:solidFill>
                </a:rPr>
                <a:t>algorithms</a:t>
              </a:r>
              <a:endParaRPr lang="en-US" sz="2400" b="1" dirty="0">
                <a:solidFill>
                  <a:schemeClr val="bg1"/>
                </a:solidFill>
              </a:endParaRPr>
            </a:p>
          </p:txBody>
        </p:sp>
      </p:grpSp>
      <p:grpSp>
        <p:nvGrpSpPr>
          <p:cNvPr id="22" name="Group 21"/>
          <p:cNvGrpSpPr/>
          <p:nvPr/>
        </p:nvGrpSpPr>
        <p:grpSpPr>
          <a:xfrm>
            <a:off x="8105130" y="1564675"/>
            <a:ext cx="1983959" cy="1805892"/>
            <a:chOff x="8231699" y="3152563"/>
            <a:chExt cx="1983959" cy="1805892"/>
          </a:xfrm>
        </p:grpSpPr>
        <p:sp>
          <p:nvSpPr>
            <p:cNvPr id="23" name="Oval 22"/>
            <p:cNvSpPr/>
            <p:nvPr/>
          </p:nvSpPr>
          <p:spPr>
            <a:xfrm>
              <a:off x="8307152" y="3152563"/>
              <a:ext cx="1829123" cy="1805892"/>
            </a:xfrm>
            <a:prstGeom prst="ellipse">
              <a:avLst/>
            </a:prstGeom>
            <a:solidFill>
              <a:srgbClr val="4BACC6"/>
            </a:solidFill>
            <a:ln w="381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TextBox 23"/>
            <p:cNvSpPr txBox="1"/>
            <p:nvPr/>
          </p:nvSpPr>
          <p:spPr>
            <a:xfrm>
              <a:off x="8231699" y="3556331"/>
              <a:ext cx="1983959" cy="763286"/>
            </a:xfrm>
            <a:prstGeom prst="rect">
              <a:avLst/>
            </a:prstGeom>
            <a:noFill/>
          </p:spPr>
          <p:txBody>
            <a:bodyPr wrap="square" rtlCol="0">
              <a:spAutoFit/>
            </a:bodyPr>
            <a:lstStyle/>
            <a:p>
              <a:pPr algn="ctr">
                <a:lnSpc>
                  <a:spcPct val="90000"/>
                </a:lnSpc>
              </a:pPr>
              <a:r>
                <a:rPr lang="en-US" sz="2400" b="1" dirty="0" smtClean="0">
                  <a:solidFill>
                    <a:schemeClr val="bg1"/>
                  </a:solidFill>
                </a:rPr>
                <a:t>Cyber</a:t>
              </a:r>
            </a:p>
            <a:p>
              <a:pPr algn="ctr">
                <a:lnSpc>
                  <a:spcPct val="90000"/>
                </a:lnSpc>
              </a:pPr>
              <a:r>
                <a:rPr lang="en-US" sz="2400" b="1" dirty="0" smtClean="0">
                  <a:solidFill>
                    <a:schemeClr val="bg1"/>
                  </a:solidFill>
                </a:rPr>
                <a:t>infrastructure</a:t>
              </a:r>
              <a:endParaRPr lang="en-US" sz="2400" b="1" dirty="0">
                <a:solidFill>
                  <a:schemeClr val="bg1"/>
                </a:solidFill>
              </a:endParaRPr>
            </a:p>
          </p:txBody>
        </p:sp>
      </p:grpSp>
      <p:grpSp>
        <p:nvGrpSpPr>
          <p:cNvPr id="28" name="Group 27"/>
          <p:cNvGrpSpPr/>
          <p:nvPr/>
        </p:nvGrpSpPr>
        <p:grpSpPr>
          <a:xfrm>
            <a:off x="8065810" y="3825385"/>
            <a:ext cx="1983959" cy="1805892"/>
            <a:chOff x="8231699" y="3152563"/>
            <a:chExt cx="1983959" cy="1805892"/>
          </a:xfrm>
        </p:grpSpPr>
        <p:sp>
          <p:nvSpPr>
            <p:cNvPr id="29" name="Oval 28"/>
            <p:cNvSpPr/>
            <p:nvPr/>
          </p:nvSpPr>
          <p:spPr>
            <a:xfrm>
              <a:off x="8307152" y="3152563"/>
              <a:ext cx="1829123" cy="1805892"/>
            </a:xfrm>
            <a:prstGeom prst="ellipse">
              <a:avLst/>
            </a:prstGeom>
            <a:solidFill>
              <a:srgbClr val="F69546"/>
            </a:solidFill>
            <a:ln w="381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TextBox 29"/>
            <p:cNvSpPr txBox="1"/>
            <p:nvPr/>
          </p:nvSpPr>
          <p:spPr>
            <a:xfrm>
              <a:off x="8231699" y="3628205"/>
              <a:ext cx="1983959" cy="763286"/>
            </a:xfrm>
            <a:prstGeom prst="rect">
              <a:avLst/>
            </a:prstGeom>
            <a:noFill/>
          </p:spPr>
          <p:txBody>
            <a:bodyPr wrap="square" rtlCol="0">
              <a:spAutoFit/>
            </a:bodyPr>
            <a:lstStyle/>
            <a:p>
              <a:pPr algn="ctr">
                <a:lnSpc>
                  <a:spcPct val="90000"/>
                </a:lnSpc>
              </a:pPr>
              <a:r>
                <a:rPr lang="en-US" sz="2400" b="1" dirty="0" smtClean="0">
                  <a:solidFill>
                    <a:schemeClr val="bg1"/>
                  </a:solidFill>
                </a:rPr>
                <a:t>Education</a:t>
              </a:r>
            </a:p>
            <a:p>
              <a:pPr algn="ctr">
                <a:lnSpc>
                  <a:spcPct val="90000"/>
                </a:lnSpc>
              </a:pPr>
              <a:r>
                <a:rPr lang="en-US" sz="2400" b="1" dirty="0" smtClean="0">
                  <a:solidFill>
                    <a:schemeClr val="bg1"/>
                  </a:solidFill>
                </a:rPr>
                <a:t>Workforce</a:t>
              </a:r>
              <a:endParaRPr lang="en-US" sz="2400" b="1" dirty="0">
                <a:solidFill>
                  <a:schemeClr val="bg1"/>
                </a:solidFill>
              </a:endParaRPr>
            </a:p>
          </p:txBody>
        </p:sp>
      </p:grpSp>
      <p:sp>
        <p:nvSpPr>
          <p:cNvPr id="32" name="Right Arrow 31"/>
          <p:cNvSpPr/>
          <p:nvPr/>
        </p:nvSpPr>
        <p:spPr>
          <a:xfrm rot="1483166">
            <a:off x="4026037" y="2635388"/>
            <a:ext cx="978408" cy="484632"/>
          </a:xfrm>
          <a:prstGeom prst="rightArrow">
            <a:avLst/>
          </a:prstGeom>
          <a:gradFill flip="none" rotWithShape="1">
            <a:gsLst>
              <a:gs pos="0">
                <a:srgbClr val="8064A2"/>
              </a:gs>
              <a:gs pos="100000">
                <a:schemeClr val="tx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Right Arrow 32"/>
          <p:cNvSpPr/>
          <p:nvPr/>
        </p:nvSpPr>
        <p:spPr>
          <a:xfrm rot="20116834" flipV="1">
            <a:off x="4034650" y="4057562"/>
            <a:ext cx="978408" cy="484632"/>
          </a:xfrm>
          <a:prstGeom prst="rightArrow">
            <a:avLst/>
          </a:prstGeom>
          <a:gradFill flip="none" rotWithShape="1">
            <a:gsLst>
              <a:gs pos="0">
                <a:srgbClr val="9BBB58"/>
              </a:gs>
              <a:gs pos="100000">
                <a:schemeClr val="tx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Right Arrow 33"/>
          <p:cNvSpPr/>
          <p:nvPr/>
        </p:nvSpPr>
        <p:spPr>
          <a:xfrm rot="20116834" flipH="1">
            <a:off x="7389696" y="2715914"/>
            <a:ext cx="978408" cy="484632"/>
          </a:xfrm>
          <a:prstGeom prst="rightArrow">
            <a:avLst/>
          </a:prstGeom>
          <a:gradFill flip="none" rotWithShape="1">
            <a:gsLst>
              <a:gs pos="0">
                <a:srgbClr val="4BACC6"/>
              </a:gs>
              <a:gs pos="100000">
                <a:schemeClr val="tx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Right Arrow 34"/>
          <p:cNvSpPr/>
          <p:nvPr/>
        </p:nvSpPr>
        <p:spPr>
          <a:xfrm rot="1483166" flipH="1" flipV="1">
            <a:off x="7398309" y="4138088"/>
            <a:ext cx="978408" cy="484632"/>
          </a:xfrm>
          <a:prstGeom prst="rightArrow">
            <a:avLst/>
          </a:prstGeom>
          <a:gradFill flip="none" rotWithShape="1">
            <a:gsLst>
              <a:gs pos="0">
                <a:srgbClr val="F69546"/>
              </a:gs>
              <a:gs pos="100000">
                <a:schemeClr val="tx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TextBox 35"/>
          <p:cNvSpPr txBox="1"/>
          <p:nvPr/>
        </p:nvSpPr>
        <p:spPr>
          <a:xfrm>
            <a:off x="551186" y="5678066"/>
            <a:ext cx="10934967" cy="461665"/>
          </a:xfrm>
          <a:prstGeom prst="rect">
            <a:avLst/>
          </a:prstGeom>
          <a:noFill/>
        </p:spPr>
        <p:txBody>
          <a:bodyPr wrap="none" rtlCol="0">
            <a:spAutoFit/>
          </a:bodyPr>
          <a:lstStyle/>
          <a:p>
            <a:r>
              <a:rPr lang="en-US" sz="2400" i="1" dirty="0" smtClean="0">
                <a:solidFill>
                  <a:srgbClr val="000090"/>
                </a:solidFill>
              </a:rPr>
              <a:t>NSF is uniquely positioned to execute on the convergent, full-breadth of HDR activities</a:t>
            </a:r>
            <a:endParaRPr lang="en-US" sz="2400" i="1" dirty="0">
              <a:solidFill>
                <a:srgbClr val="000090"/>
              </a:solidFill>
            </a:endParaRPr>
          </a:p>
        </p:txBody>
      </p:sp>
      <p:sp>
        <p:nvSpPr>
          <p:cNvPr id="37" name="TextBox 36"/>
          <p:cNvSpPr txBox="1"/>
          <p:nvPr/>
        </p:nvSpPr>
        <p:spPr>
          <a:xfrm>
            <a:off x="11431123" y="6464710"/>
            <a:ext cx="418654" cy="369332"/>
          </a:xfrm>
          <a:prstGeom prst="rect">
            <a:avLst/>
          </a:prstGeom>
          <a:noFill/>
        </p:spPr>
        <p:txBody>
          <a:bodyPr wrap="none" rtlCol="0">
            <a:spAutoFit/>
          </a:bodyPr>
          <a:lstStyle/>
          <a:p>
            <a:r>
              <a:rPr lang="en-US" dirty="0" smtClean="0">
                <a:solidFill>
                  <a:srgbClr val="FFFFFF"/>
                </a:solidFill>
              </a:rPr>
              <a:t>20</a:t>
            </a:r>
            <a:endParaRPr lang="en-US" dirty="0">
              <a:solidFill>
                <a:srgbClr val="FFFFFF"/>
              </a:solidFill>
            </a:endParaRPr>
          </a:p>
        </p:txBody>
      </p:sp>
      <p:sp>
        <p:nvSpPr>
          <p:cNvPr id="39" name="Rectangle 38"/>
          <p:cNvSpPr/>
          <p:nvPr/>
        </p:nvSpPr>
        <p:spPr>
          <a:xfrm>
            <a:off x="744927" y="941075"/>
            <a:ext cx="10666715" cy="430887"/>
          </a:xfrm>
          <a:prstGeom prst="rect">
            <a:avLst/>
          </a:prstGeom>
        </p:spPr>
        <p:txBody>
          <a:bodyPr wrap="none">
            <a:spAutoFit/>
          </a:bodyPr>
          <a:lstStyle/>
          <a:p>
            <a:pPr algn="ctr">
              <a:lnSpc>
                <a:spcPct val="90000"/>
              </a:lnSpc>
            </a:pPr>
            <a:r>
              <a:rPr lang="en-US" sz="2400" i="1" dirty="0" smtClean="0">
                <a:solidFill>
                  <a:srgbClr val="000090"/>
                </a:solidFill>
              </a:rPr>
              <a:t>Development, application </a:t>
            </a:r>
            <a:r>
              <a:rPr lang="en-US" sz="2400" i="1" dirty="0">
                <a:solidFill>
                  <a:srgbClr val="000090"/>
                </a:solidFill>
              </a:rPr>
              <a:t>of </a:t>
            </a:r>
            <a:r>
              <a:rPr lang="en-US" sz="2400" i="1" dirty="0" smtClean="0">
                <a:solidFill>
                  <a:srgbClr val="000090"/>
                </a:solidFill>
              </a:rPr>
              <a:t>data science </a:t>
            </a:r>
            <a:r>
              <a:rPr lang="en-US" sz="2400" i="1" dirty="0">
                <a:solidFill>
                  <a:srgbClr val="000090"/>
                </a:solidFill>
              </a:rPr>
              <a:t>in the </a:t>
            </a:r>
            <a:r>
              <a:rPr lang="en-US" sz="2400" i="1" dirty="0" smtClean="0">
                <a:solidFill>
                  <a:srgbClr val="000090"/>
                </a:solidFill>
              </a:rPr>
              <a:t>science domains to enable discovery </a:t>
            </a:r>
            <a:endParaRPr lang="en-US" sz="2400" i="1" dirty="0">
              <a:solidFill>
                <a:srgbClr val="000090"/>
              </a:solidFill>
            </a:endParaRPr>
          </a:p>
        </p:txBody>
      </p:sp>
    </p:spTree>
    <p:extLst>
      <p:ext uri="{BB962C8B-B14F-4D97-AF65-F5344CB8AC3E}">
        <p14:creationId xmlns:p14="http://schemas.microsoft.com/office/powerpoint/2010/main" val="161803081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906" y="249158"/>
            <a:ext cx="10990659" cy="707886"/>
          </a:xfrm>
          <a:prstGeom prst="rect">
            <a:avLst/>
          </a:prstGeom>
        </p:spPr>
        <p:txBody>
          <a:bodyPr wrap="none">
            <a:spAutoFit/>
          </a:bodyPr>
          <a:lstStyle/>
          <a:p>
            <a:pPr algn="ctr"/>
            <a:r>
              <a:rPr lang="en-US" sz="4000" b="1" dirty="0" smtClean="0">
                <a:solidFill>
                  <a:srgbClr val="000090"/>
                </a:solidFill>
              </a:rPr>
              <a:t>Harnessing the Data Revolution: Possible Activities </a:t>
            </a:r>
            <a:endParaRPr lang="en-US" sz="4000" b="1" dirty="0">
              <a:solidFill>
                <a:srgbClr val="000090"/>
              </a:solidFill>
            </a:endParaRPr>
          </a:p>
        </p:txBody>
      </p:sp>
      <p:sp>
        <p:nvSpPr>
          <p:cNvPr id="9" name="Content Placeholder 8"/>
          <p:cNvSpPr>
            <a:spLocks noGrp="1"/>
          </p:cNvSpPr>
          <p:nvPr>
            <p:ph idx="1"/>
          </p:nvPr>
        </p:nvSpPr>
        <p:spPr>
          <a:xfrm>
            <a:off x="614724" y="1502301"/>
            <a:ext cx="8954643" cy="4525963"/>
          </a:xfrm>
        </p:spPr>
        <p:txBody>
          <a:bodyPr/>
          <a:lstStyle/>
          <a:p>
            <a:pPr>
              <a:buClr>
                <a:srgbClr val="000090"/>
              </a:buClr>
              <a:buFont typeface="Wingdings" charset="2"/>
              <a:buChar char="§"/>
            </a:pPr>
            <a:r>
              <a:rPr lang="en-US" sz="2800" dirty="0" smtClean="0">
                <a:latin typeface="+mn-lt"/>
              </a:rPr>
              <a:t>Creating center-scale activities, RCNs</a:t>
            </a:r>
          </a:p>
          <a:p>
            <a:pPr lvl="1">
              <a:buClr>
                <a:srgbClr val="000090"/>
              </a:buClr>
              <a:buFont typeface="Wingdings" charset="2"/>
              <a:buChar char="§"/>
            </a:pPr>
            <a:r>
              <a:rPr lang="en-US" sz="2800" dirty="0">
                <a:latin typeface="+mn-lt"/>
              </a:rPr>
              <a:t>t</a:t>
            </a:r>
            <a:r>
              <a:rPr lang="en-US" sz="2800" dirty="0" smtClean="0">
                <a:latin typeface="+mn-lt"/>
              </a:rPr>
              <a:t>heoretical foundations</a:t>
            </a:r>
          </a:p>
          <a:p>
            <a:pPr lvl="1">
              <a:buClr>
                <a:srgbClr val="000090"/>
              </a:buClr>
              <a:buFont typeface="Wingdings" charset="2"/>
              <a:buChar char="§"/>
            </a:pPr>
            <a:r>
              <a:rPr lang="en-US" sz="2800" dirty="0" smtClean="0">
                <a:latin typeface="+mn-lt"/>
              </a:rPr>
              <a:t>systems foundations</a:t>
            </a:r>
          </a:p>
          <a:p>
            <a:pPr lvl="1">
              <a:buClr>
                <a:srgbClr val="000090"/>
              </a:buClr>
              <a:buFont typeface="Wingdings" charset="2"/>
              <a:buChar char="§"/>
            </a:pPr>
            <a:r>
              <a:rPr lang="en-US" sz="2800" dirty="0" smtClean="0">
                <a:latin typeface="+mn-lt"/>
              </a:rPr>
              <a:t>domain-focused data-centric research</a:t>
            </a:r>
          </a:p>
          <a:p>
            <a:pPr lvl="1">
              <a:buClr>
                <a:srgbClr val="000090"/>
              </a:buClr>
              <a:buFont typeface="Wingdings" charset="2"/>
              <a:buChar char="§"/>
            </a:pPr>
            <a:r>
              <a:rPr lang="en-US" sz="2800" dirty="0" smtClean="0">
                <a:latin typeface="+mn-lt"/>
              </a:rPr>
              <a:t>education</a:t>
            </a:r>
          </a:p>
          <a:p>
            <a:pPr>
              <a:buClr>
                <a:srgbClr val="000090"/>
              </a:buClr>
              <a:buFont typeface="Wingdings" charset="2"/>
              <a:buChar char="§"/>
            </a:pPr>
            <a:r>
              <a:rPr lang="en-US" sz="2800" dirty="0" smtClean="0">
                <a:latin typeface="+mn-lt"/>
              </a:rPr>
              <a:t>Deploying robust cyber</a:t>
            </a:r>
            <a:r>
              <a:rPr lang="en-US" sz="2800" dirty="0">
                <a:latin typeface="+mn-lt"/>
              </a:rPr>
              <a:t>i</a:t>
            </a:r>
            <a:r>
              <a:rPr lang="en-US" sz="2800" dirty="0" smtClean="0">
                <a:latin typeface="+mn-lt"/>
              </a:rPr>
              <a:t>nfrastructure</a:t>
            </a:r>
          </a:p>
          <a:p>
            <a:pPr>
              <a:buClr>
                <a:srgbClr val="000090"/>
              </a:buClr>
              <a:buFont typeface="Wingdings" charset="2"/>
              <a:buChar char="§"/>
            </a:pPr>
            <a:r>
              <a:rPr lang="en-US" sz="2800" dirty="0">
                <a:latin typeface="+mn-lt"/>
              </a:rPr>
              <a:t>A</a:t>
            </a:r>
            <a:r>
              <a:rPr lang="en-US" sz="2800" dirty="0" smtClean="0">
                <a:latin typeface="+mn-lt"/>
              </a:rPr>
              <a:t>ccelerating investments in existing data-related programs</a:t>
            </a:r>
          </a:p>
          <a:p>
            <a:endParaRPr lang="en-US" dirty="0" smtClean="0"/>
          </a:p>
          <a:p>
            <a:endParaRPr lang="en-US" dirty="0" smtClean="0"/>
          </a:p>
        </p:txBody>
      </p:sp>
      <p:sp>
        <p:nvSpPr>
          <p:cNvPr id="5" name="TextBox 4"/>
          <p:cNvSpPr txBox="1"/>
          <p:nvPr/>
        </p:nvSpPr>
        <p:spPr>
          <a:xfrm>
            <a:off x="11431123" y="6464710"/>
            <a:ext cx="418654" cy="369332"/>
          </a:xfrm>
          <a:prstGeom prst="rect">
            <a:avLst/>
          </a:prstGeom>
          <a:noFill/>
        </p:spPr>
        <p:txBody>
          <a:bodyPr wrap="none" rtlCol="0">
            <a:spAutoFit/>
          </a:bodyPr>
          <a:lstStyle/>
          <a:p>
            <a:r>
              <a:rPr lang="en-US" dirty="0" smtClean="0">
                <a:solidFill>
                  <a:srgbClr val="FFFFFF"/>
                </a:solidFill>
              </a:rPr>
              <a:t>13</a:t>
            </a:r>
            <a:endParaRPr lang="en-US" dirty="0">
              <a:solidFill>
                <a:srgbClr val="FFFFFF"/>
              </a:solidFill>
            </a:endParaRPr>
          </a:p>
        </p:txBody>
      </p:sp>
      <p:grpSp>
        <p:nvGrpSpPr>
          <p:cNvPr id="20" name="Group 19"/>
          <p:cNvGrpSpPr/>
          <p:nvPr/>
        </p:nvGrpSpPr>
        <p:grpSpPr>
          <a:xfrm>
            <a:off x="8729642" y="1886442"/>
            <a:ext cx="3129902" cy="3129902"/>
            <a:chOff x="3674737" y="1259949"/>
            <a:chExt cx="4904180" cy="4904180"/>
          </a:xfrm>
        </p:grpSpPr>
        <p:sp>
          <p:nvSpPr>
            <p:cNvPr id="21" name="Oval 20"/>
            <p:cNvSpPr/>
            <p:nvPr/>
          </p:nvSpPr>
          <p:spPr>
            <a:xfrm>
              <a:off x="3674737" y="1259949"/>
              <a:ext cx="4904180" cy="4904180"/>
            </a:xfrm>
            <a:prstGeom prst="ellipse">
              <a:avLst/>
            </a:prstGeom>
            <a:solidFill>
              <a:srgbClr val="C0504D"/>
            </a:solidFill>
            <a:ln w="381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p>
          </p:txBody>
        </p:sp>
        <p:sp>
          <p:nvSpPr>
            <p:cNvPr id="22" name="TextBox 21"/>
            <p:cNvSpPr txBox="1"/>
            <p:nvPr/>
          </p:nvSpPr>
          <p:spPr>
            <a:xfrm>
              <a:off x="4873622" y="1461085"/>
              <a:ext cx="2780969" cy="578699"/>
            </a:xfrm>
            <a:prstGeom prst="rect">
              <a:avLst/>
            </a:prstGeom>
            <a:noFill/>
          </p:spPr>
          <p:txBody>
            <a:bodyPr wrap="none" rtlCol="0">
              <a:spAutoFit/>
            </a:bodyPr>
            <a:lstStyle/>
            <a:p>
              <a:r>
                <a:rPr lang="en-US" b="1" dirty="0" smtClean="0">
                  <a:solidFill>
                    <a:schemeClr val="bg1"/>
                  </a:solidFill>
                </a:rPr>
                <a:t>Science domains</a:t>
              </a:r>
              <a:endParaRPr lang="en-US" b="1" dirty="0">
                <a:solidFill>
                  <a:schemeClr val="bg1"/>
                </a:solidFill>
              </a:endParaRPr>
            </a:p>
          </p:txBody>
        </p:sp>
        <p:sp>
          <p:nvSpPr>
            <p:cNvPr id="23" name="Oval 22"/>
            <p:cNvSpPr/>
            <p:nvPr/>
          </p:nvSpPr>
          <p:spPr>
            <a:xfrm>
              <a:off x="4078806" y="2020670"/>
              <a:ext cx="4124254" cy="4124254"/>
            </a:xfrm>
            <a:prstGeom prst="ellipse">
              <a:avLst/>
            </a:prstGeom>
            <a:solidFill>
              <a:srgbClr val="9BBB58"/>
            </a:solidFill>
            <a:ln w="381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24" name="TextBox 23"/>
            <p:cNvSpPr txBox="1"/>
            <p:nvPr/>
          </p:nvSpPr>
          <p:spPr>
            <a:xfrm>
              <a:off x="4843831" y="2345969"/>
              <a:ext cx="3145876" cy="530473"/>
            </a:xfrm>
            <a:prstGeom prst="rect">
              <a:avLst/>
            </a:prstGeom>
            <a:noFill/>
          </p:spPr>
          <p:txBody>
            <a:bodyPr wrap="square" rtlCol="0">
              <a:spAutoFit/>
            </a:bodyPr>
            <a:lstStyle/>
            <a:p>
              <a:r>
                <a:rPr lang="en-US" sz="1600" b="1" dirty="0" smtClean="0">
                  <a:solidFill>
                    <a:srgbClr val="FFFFFF"/>
                  </a:solidFill>
                </a:rPr>
                <a:t>Systems, algorithms </a:t>
              </a:r>
              <a:endParaRPr lang="en-US" sz="1600" b="1" dirty="0">
                <a:solidFill>
                  <a:srgbClr val="FFFFFF"/>
                </a:solidFill>
              </a:endParaRPr>
            </a:p>
          </p:txBody>
        </p:sp>
        <p:sp>
          <p:nvSpPr>
            <p:cNvPr id="25" name="Oval 24"/>
            <p:cNvSpPr/>
            <p:nvPr/>
          </p:nvSpPr>
          <p:spPr>
            <a:xfrm>
              <a:off x="4466204" y="2816835"/>
              <a:ext cx="3359439" cy="3316772"/>
            </a:xfrm>
            <a:prstGeom prst="ellipse">
              <a:avLst/>
            </a:prstGeom>
            <a:solidFill>
              <a:srgbClr val="8064A2"/>
            </a:solidFill>
            <a:ln w="381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26" name="TextBox 25"/>
            <p:cNvSpPr txBox="1"/>
            <p:nvPr/>
          </p:nvSpPr>
          <p:spPr>
            <a:xfrm>
              <a:off x="5284006" y="2955882"/>
              <a:ext cx="1947865" cy="530473"/>
            </a:xfrm>
            <a:prstGeom prst="rect">
              <a:avLst/>
            </a:prstGeom>
            <a:noFill/>
          </p:spPr>
          <p:txBody>
            <a:bodyPr wrap="none" rtlCol="0">
              <a:spAutoFit/>
            </a:bodyPr>
            <a:lstStyle/>
            <a:p>
              <a:r>
                <a:rPr lang="en-US" sz="1600" b="1" dirty="0" smtClean="0">
                  <a:solidFill>
                    <a:schemeClr val="bg1"/>
                  </a:solidFill>
                </a:rPr>
                <a:t>Foundations</a:t>
              </a:r>
              <a:endParaRPr lang="en-US" sz="1600" b="1" dirty="0">
                <a:solidFill>
                  <a:schemeClr val="bg1"/>
                </a:solidFill>
              </a:endParaRPr>
            </a:p>
          </p:txBody>
        </p:sp>
        <p:grpSp>
          <p:nvGrpSpPr>
            <p:cNvPr id="27" name="Group 26"/>
            <p:cNvGrpSpPr/>
            <p:nvPr/>
          </p:nvGrpSpPr>
          <p:grpSpPr>
            <a:xfrm>
              <a:off x="4780572" y="3418024"/>
              <a:ext cx="2718995" cy="2719460"/>
              <a:chOff x="1266877" y="3461365"/>
              <a:chExt cx="2718995" cy="2719460"/>
            </a:xfrm>
          </p:grpSpPr>
          <p:sp>
            <p:nvSpPr>
              <p:cNvPr id="31" name="Oval 30"/>
              <p:cNvSpPr/>
              <p:nvPr/>
            </p:nvSpPr>
            <p:spPr>
              <a:xfrm>
                <a:off x="1266877" y="3492191"/>
                <a:ext cx="2718995" cy="2688634"/>
              </a:xfrm>
              <a:prstGeom prst="ellipse">
                <a:avLst/>
              </a:prstGeom>
              <a:solidFill>
                <a:srgbClr val="4BACC6"/>
              </a:solidFill>
              <a:ln w="381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32" name="TextBox 31"/>
              <p:cNvSpPr txBox="1"/>
              <p:nvPr/>
            </p:nvSpPr>
            <p:spPr>
              <a:xfrm>
                <a:off x="1580518" y="3461365"/>
                <a:ext cx="2137969" cy="916274"/>
              </a:xfrm>
              <a:prstGeom prst="rect">
                <a:avLst/>
              </a:prstGeom>
              <a:noFill/>
            </p:spPr>
            <p:txBody>
              <a:bodyPr wrap="none" rtlCol="0">
                <a:spAutoFit/>
              </a:bodyPr>
              <a:lstStyle/>
              <a:p>
                <a:pPr algn="ctr"/>
                <a:r>
                  <a:rPr lang="en-US" sz="1600" b="1" dirty="0" smtClean="0">
                    <a:solidFill>
                      <a:schemeClr val="bg1"/>
                    </a:solidFill>
                  </a:rPr>
                  <a:t>Cyber</a:t>
                </a:r>
              </a:p>
              <a:p>
                <a:pPr algn="ctr"/>
                <a:r>
                  <a:rPr lang="en-US" sz="1600" b="1" dirty="0" smtClean="0">
                    <a:solidFill>
                      <a:schemeClr val="bg1"/>
                    </a:solidFill>
                  </a:rPr>
                  <a:t>infrastructure</a:t>
                </a:r>
                <a:endParaRPr lang="en-US" sz="1600" b="1" dirty="0">
                  <a:solidFill>
                    <a:schemeClr val="bg1"/>
                  </a:solidFill>
                </a:endParaRPr>
              </a:p>
            </p:txBody>
          </p:sp>
        </p:grpSp>
        <p:grpSp>
          <p:nvGrpSpPr>
            <p:cNvPr id="28" name="Group 27"/>
            <p:cNvGrpSpPr/>
            <p:nvPr/>
          </p:nvGrpSpPr>
          <p:grpSpPr>
            <a:xfrm>
              <a:off x="5177433" y="4212285"/>
              <a:ext cx="2006701" cy="1928164"/>
              <a:chOff x="1654927" y="4261142"/>
              <a:chExt cx="2006701" cy="1928164"/>
            </a:xfrm>
          </p:grpSpPr>
          <p:sp>
            <p:nvSpPr>
              <p:cNvPr id="29" name="Oval 28"/>
              <p:cNvSpPr/>
              <p:nvPr/>
            </p:nvSpPr>
            <p:spPr>
              <a:xfrm>
                <a:off x="1654927" y="4261142"/>
                <a:ext cx="1949938" cy="1928164"/>
              </a:xfrm>
              <a:prstGeom prst="ellipse">
                <a:avLst/>
              </a:prstGeom>
              <a:solidFill>
                <a:srgbClr val="F69546"/>
              </a:solidFill>
              <a:ln w="381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30" name="TextBox 29"/>
              <p:cNvSpPr txBox="1"/>
              <p:nvPr/>
            </p:nvSpPr>
            <p:spPr>
              <a:xfrm>
                <a:off x="1777007" y="4918851"/>
                <a:ext cx="1884621" cy="578699"/>
              </a:xfrm>
              <a:prstGeom prst="rect">
                <a:avLst/>
              </a:prstGeom>
              <a:noFill/>
            </p:spPr>
            <p:txBody>
              <a:bodyPr wrap="none" rtlCol="0">
                <a:spAutoFit/>
              </a:bodyPr>
              <a:lstStyle/>
              <a:p>
                <a:r>
                  <a:rPr lang="en-US" b="1" dirty="0" smtClean="0">
                    <a:solidFill>
                      <a:schemeClr val="bg1"/>
                    </a:solidFill>
                  </a:rPr>
                  <a:t>Workforce</a:t>
                </a:r>
                <a:endParaRPr lang="en-US" sz="1600" b="1" dirty="0">
                  <a:solidFill>
                    <a:schemeClr val="bg1"/>
                  </a:solidFill>
                </a:endParaRPr>
              </a:p>
            </p:txBody>
          </p:sp>
        </p:grpSp>
      </p:grpSp>
    </p:spTree>
    <p:extLst>
      <p:ext uri="{BB962C8B-B14F-4D97-AF65-F5344CB8AC3E}">
        <p14:creationId xmlns:p14="http://schemas.microsoft.com/office/powerpoint/2010/main" val="13166084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arnessing_data_figure_11_2_16.pptx"/>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95599" y="518370"/>
            <a:ext cx="6032331" cy="4331621"/>
          </a:xfrm>
          <a:prstGeom prst="rect">
            <a:avLst/>
          </a:prstGeom>
        </p:spPr>
      </p:pic>
      <p:sp>
        <p:nvSpPr>
          <p:cNvPr id="3" name="TextBox 2"/>
          <p:cNvSpPr txBox="1"/>
          <p:nvPr/>
        </p:nvSpPr>
        <p:spPr>
          <a:xfrm>
            <a:off x="151565" y="4906203"/>
            <a:ext cx="11922740" cy="1107996"/>
          </a:xfrm>
          <a:prstGeom prst="rect">
            <a:avLst/>
          </a:prstGeom>
          <a:noFill/>
        </p:spPr>
        <p:txBody>
          <a:bodyPr wrap="square" rtlCol="0">
            <a:spAutoFit/>
          </a:bodyPr>
          <a:lstStyle/>
          <a:p>
            <a:pPr algn="ctr"/>
            <a:r>
              <a:rPr lang="en-US" sz="2200" dirty="0" smtClean="0">
                <a:solidFill>
                  <a:srgbClr val="953735"/>
                </a:solidFill>
              </a:rPr>
              <a:t>“</a:t>
            </a:r>
            <a:r>
              <a:rPr lang="en-US" sz="2200" i="1" dirty="0">
                <a:solidFill>
                  <a:srgbClr val="953735"/>
                </a:solidFill>
              </a:rPr>
              <a:t>E</a:t>
            </a:r>
            <a:r>
              <a:rPr lang="en-US" sz="2200" i="1" dirty="0" smtClean="0">
                <a:solidFill>
                  <a:srgbClr val="953735"/>
                </a:solidFill>
              </a:rPr>
              <a:t>ngage </a:t>
            </a:r>
            <a:r>
              <a:rPr lang="en-US" sz="2200" i="1" dirty="0">
                <a:solidFill>
                  <a:srgbClr val="953735"/>
                </a:solidFill>
              </a:rPr>
              <a:t>NSF’s research community in the pursuit of </a:t>
            </a:r>
            <a:r>
              <a:rPr lang="en-US" sz="2200" b="1" i="1" dirty="0">
                <a:solidFill>
                  <a:srgbClr val="953735"/>
                </a:solidFill>
              </a:rPr>
              <a:t>fundamental research in data science and engineering</a:t>
            </a:r>
            <a:r>
              <a:rPr lang="en-US" sz="2200" i="1" dirty="0">
                <a:solidFill>
                  <a:srgbClr val="953735"/>
                </a:solidFill>
              </a:rPr>
              <a:t>, the development of a cohesive, federated, national-scale approach to </a:t>
            </a:r>
            <a:r>
              <a:rPr lang="en-US" sz="2200" b="1" i="1" dirty="0">
                <a:solidFill>
                  <a:srgbClr val="953735"/>
                </a:solidFill>
              </a:rPr>
              <a:t>research data infrastructure</a:t>
            </a:r>
            <a:r>
              <a:rPr lang="en-US" sz="2200" i="1" dirty="0">
                <a:solidFill>
                  <a:srgbClr val="953735"/>
                </a:solidFill>
              </a:rPr>
              <a:t>, and the development of </a:t>
            </a:r>
            <a:r>
              <a:rPr lang="en-US" sz="2200" b="1" i="1" dirty="0">
                <a:solidFill>
                  <a:srgbClr val="953735"/>
                </a:solidFill>
              </a:rPr>
              <a:t>a 21st-century data-capable workforce</a:t>
            </a:r>
            <a:r>
              <a:rPr lang="en-US" sz="2200" i="1" dirty="0" smtClean="0">
                <a:solidFill>
                  <a:srgbClr val="953735"/>
                </a:solidFill>
              </a:rPr>
              <a:t>.” </a:t>
            </a:r>
            <a:endParaRPr lang="en-US" sz="2200" dirty="0">
              <a:solidFill>
                <a:srgbClr val="953735"/>
              </a:solidFill>
            </a:endParaRPr>
          </a:p>
        </p:txBody>
      </p:sp>
      <p:sp>
        <p:nvSpPr>
          <p:cNvPr id="2" name="TextBox 1"/>
          <p:cNvSpPr txBox="1"/>
          <p:nvPr/>
        </p:nvSpPr>
        <p:spPr>
          <a:xfrm>
            <a:off x="11431123" y="6464710"/>
            <a:ext cx="301660" cy="369332"/>
          </a:xfrm>
          <a:prstGeom prst="rect">
            <a:avLst/>
          </a:prstGeom>
          <a:noFill/>
        </p:spPr>
        <p:txBody>
          <a:bodyPr wrap="none" rtlCol="0">
            <a:spAutoFit/>
          </a:bodyPr>
          <a:lstStyle/>
          <a:p>
            <a:r>
              <a:rPr lang="en-US" dirty="0" smtClean="0">
                <a:solidFill>
                  <a:srgbClr val="FFFFFF"/>
                </a:solidFill>
              </a:rPr>
              <a:t>3</a:t>
            </a:r>
            <a:endParaRPr lang="en-US" dirty="0">
              <a:solidFill>
                <a:srgbClr val="FFFFFF"/>
              </a:solidFill>
            </a:endParaRPr>
          </a:p>
        </p:txBody>
      </p:sp>
    </p:spTree>
    <p:extLst>
      <p:ext uri="{BB962C8B-B14F-4D97-AF65-F5344CB8AC3E}">
        <p14:creationId xmlns:p14="http://schemas.microsoft.com/office/powerpoint/2010/main" val="18062273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1428" y="123852"/>
            <a:ext cx="11264915" cy="1143000"/>
          </a:xfrm>
        </p:spPr>
        <p:txBody>
          <a:bodyPr>
            <a:normAutofit/>
          </a:bodyPr>
          <a:lstStyle/>
          <a:p>
            <a:pPr algn="ctr"/>
            <a:r>
              <a:rPr lang="en-US" b="1" dirty="0" smtClean="0">
                <a:solidFill>
                  <a:srgbClr val="000090"/>
                </a:solidFill>
              </a:rPr>
              <a:t>Urgency: A national imperative</a:t>
            </a:r>
            <a:endParaRPr lang="en-US" b="1" dirty="0">
              <a:solidFill>
                <a:srgbClr val="000090"/>
              </a:solidFill>
            </a:endParaRPr>
          </a:p>
        </p:txBody>
      </p:sp>
      <p:sp>
        <p:nvSpPr>
          <p:cNvPr id="44" name="Content Placeholder 2"/>
          <p:cNvSpPr>
            <a:spLocks noGrp="1"/>
          </p:cNvSpPr>
          <p:nvPr>
            <p:ph idx="1"/>
          </p:nvPr>
        </p:nvSpPr>
        <p:spPr>
          <a:xfrm>
            <a:off x="3824576" y="2509311"/>
            <a:ext cx="7726999" cy="1924037"/>
          </a:xfrm>
          <a:prstGeom prst="rect">
            <a:avLst/>
          </a:prstGeom>
        </p:spPr>
        <p:txBody>
          <a:bodyPr>
            <a:normAutofit/>
          </a:bodyPr>
          <a:lstStyle/>
          <a:p>
            <a:pPr marL="0" marR="0" lvl="0" indent="0" defTabSz="914400" eaLnBrk="1" fontAlgn="auto" latinLnBrk="0" hangingPunct="1">
              <a:lnSpc>
                <a:spcPts val="2600"/>
              </a:lnSpc>
              <a:spcBef>
                <a:spcPts val="0"/>
              </a:spcBef>
              <a:spcAft>
                <a:spcPts val="0"/>
              </a:spcAft>
              <a:buClrTx/>
              <a:buSzTx/>
              <a:buFontTx/>
              <a:buNone/>
              <a:tabLst/>
              <a:defRPr/>
            </a:pPr>
            <a:r>
              <a:rPr lang="en-US" sz="2400" kern="0" dirty="0" smtClean="0">
                <a:solidFill>
                  <a:sysClr val="windowText" lastClr="000000"/>
                </a:solidFill>
                <a:latin typeface="+mn-lt"/>
              </a:rPr>
              <a:t>Just as computational science transformed scientific research in the 20</a:t>
            </a:r>
            <a:r>
              <a:rPr lang="en-US" sz="2400" kern="0" baseline="30000" dirty="0" smtClean="0">
                <a:solidFill>
                  <a:sysClr val="windowText" lastClr="000000"/>
                </a:solidFill>
                <a:latin typeface="+mn-lt"/>
              </a:rPr>
              <a:t>th</a:t>
            </a:r>
            <a:r>
              <a:rPr lang="en-US" sz="2400" kern="0" dirty="0">
                <a:solidFill>
                  <a:sysClr val="windowText" lastClr="000000"/>
                </a:solidFill>
                <a:latin typeface="+mn-lt"/>
              </a:rPr>
              <a:t> </a:t>
            </a:r>
            <a:r>
              <a:rPr lang="en-US" sz="2400" kern="0" dirty="0" smtClean="0">
                <a:solidFill>
                  <a:sysClr val="windowText" lastClr="000000"/>
                </a:solidFill>
                <a:latin typeface="+mn-lt"/>
              </a:rPr>
              <a:t>century, so too can data science fundamentally transform scientific research in this century.</a:t>
            </a:r>
          </a:p>
          <a:p>
            <a:pPr marL="0" lvl="0" indent="0" defTabSz="914400">
              <a:spcBef>
                <a:spcPts val="0"/>
              </a:spcBef>
              <a:buNone/>
            </a:pPr>
            <a:endParaRPr lang="en-US" sz="2400" kern="0" dirty="0" smtClean="0">
              <a:solidFill>
                <a:sysClr val="windowText" lastClr="000000"/>
              </a:solidFill>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smtClean="0">
              <a:ln>
                <a:noFill/>
              </a:ln>
              <a:solidFill>
                <a:sysClr val="windowText" lastClr="00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smtClean="0">
              <a:ln>
                <a:noFill/>
              </a:ln>
              <a:solidFill>
                <a:sysClr val="windowText" lastClr="000000"/>
              </a:solidFill>
              <a:effectLst/>
              <a:uLnTx/>
              <a:uFillTx/>
            </a:endParaRPr>
          </a:p>
        </p:txBody>
      </p:sp>
      <p:sp>
        <p:nvSpPr>
          <p:cNvPr id="16" name="TextBox 15"/>
          <p:cNvSpPr txBox="1"/>
          <p:nvPr/>
        </p:nvSpPr>
        <p:spPr>
          <a:xfrm>
            <a:off x="1008606" y="2482492"/>
            <a:ext cx="2515791" cy="1262910"/>
          </a:xfrm>
          <a:prstGeom prst="rect">
            <a:avLst/>
          </a:prstGeom>
          <a:noFill/>
        </p:spPr>
        <p:txBody>
          <a:bodyPr wrap="square" rtlCol="0">
            <a:spAutoFit/>
          </a:bodyPr>
          <a:lstStyle/>
          <a:p>
            <a:pPr algn="r">
              <a:lnSpc>
                <a:spcPct val="90000"/>
              </a:lnSpc>
            </a:pPr>
            <a:r>
              <a:rPr lang="en-US" sz="2800" b="1" dirty="0" smtClean="0">
                <a:solidFill>
                  <a:srgbClr val="000090"/>
                </a:solidFill>
              </a:rPr>
              <a:t>Science and</a:t>
            </a:r>
          </a:p>
          <a:p>
            <a:pPr algn="r">
              <a:lnSpc>
                <a:spcPct val="90000"/>
              </a:lnSpc>
            </a:pPr>
            <a:r>
              <a:rPr lang="en-US" sz="2800" b="1" dirty="0" smtClean="0">
                <a:solidFill>
                  <a:srgbClr val="000090"/>
                </a:solidFill>
              </a:rPr>
              <a:t>Engineering </a:t>
            </a:r>
          </a:p>
          <a:p>
            <a:pPr algn="r">
              <a:lnSpc>
                <a:spcPct val="90000"/>
              </a:lnSpc>
            </a:pPr>
            <a:r>
              <a:rPr lang="en-US" sz="2800" b="1" dirty="0" smtClean="0">
                <a:solidFill>
                  <a:srgbClr val="000090"/>
                </a:solidFill>
              </a:rPr>
              <a:t>Research</a:t>
            </a:r>
            <a:endParaRPr lang="en-US" b="1" dirty="0">
              <a:solidFill>
                <a:srgbClr val="000090"/>
              </a:solidFill>
            </a:endParaRPr>
          </a:p>
        </p:txBody>
      </p:sp>
      <p:grpSp>
        <p:nvGrpSpPr>
          <p:cNvPr id="17" name="Group 16"/>
          <p:cNvGrpSpPr/>
          <p:nvPr/>
        </p:nvGrpSpPr>
        <p:grpSpPr>
          <a:xfrm>
            <a:off x="1254177" y="3742909"/>
            <a:ext cx="10430622" cy="2087660"/>
            <a:chOff x="940623" y="3516735"/>
            <a:chExt cx="7822974" cy="2087660"/>
          </a:xfrm>
        </p:grpSpPr>
        <p:sp>
          <p:nvSpPr>
            <p:cNvPr id="45" name="Content Placeholder 2"/>
            <p:cNvSpPr txBox="1">
              <a:spLocks/>
            </p:cNvSpPr>
            <p:nvPr/>
          </p:nvSpPr>
          <p:spPr>
            <a:xfrm>
              <a:off x="2868431" y="3516735"/>
              <a:ext cx="5895166" cy="208766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defTabSz="914400">
                <a:lnSpc>
                  <a:spcPts val="2600"/>
                </a:lnSpc>
                <a:spcBef>
                  <a:spcPts val="0"/>
                </a:spcBef>
                <a:buFont typeface="Arial"/>
                <a:buNone/>
              </a:pPr>
              <a:r>
                <a:rPr lang="en-US" sz="2400" kern="0" dirty="0" smtClean="0">
                  <a:solidFill>
                    <a:sysClr val="windowText" lastClr="000000"/>
                  </a:solidFill>
                </a:rPr>
                <a:t>Just as HPC and NSFNET enabled and accelerated new science and engineering research in the 20</a:t>
              </a:r>
              <a:r>
                <a:rPr lang="en-US" sz="2400" kern="0" baseline="30000" dirty="0" smtClean="0">
                  <a:solidFill>
                    <a:sysClr val="windowText" lastClr="000000"/>
                  </a:solidFill>
                </a:rPr>
                <a:t>th</a:t>
              </a:r>
              <a:r>
                <a:rPr lang="en-US" sz="2400" kern="0" dirty="0" smtClean="0">
                  <a:solidFill>
                    <a:sysClr val="windowText" lastClr="000000"/>
                  </a:solidFill>
                </a:rPr>
                <a:t> century, so too can  national-scale data infrastructure have a profound impact on science and engineering  discoveries in this century.</a:t>
              </a:r>
            </a:p>
            <a:p>
              <a:pPr marL="0" indent="0" defTabSz="914400">
                <a:spcBef>
                  <a:spcPts val="0"/>
                </a:spcBef>
                <a:buFontTx/>
                <a:buNone/>
              </a:pPr>
              <a:endParaRPr lang="en-US" sz="2400" kern="0" dirty="0" smtClean="0">
                <a:solidFill>
                  <a:sysClr val="windowText" lastClr="000000"/>
                </a:solidFill>
              </a:endParaRPr>
            </a:p>
            <a:p>
              <a:pPr marL="0" indent="0" defTabSz="914400">
                <a:spcBef>
                  <a:spcPts val="0"/>
                </a:spcBef>
                <a:buFontTx/>
                <a:buNone/>
              </a:pPr>
              <a:endParaRPr lang="en-US" sz="2400" kern="0" dirty="0" smtClean="0">
                <a:solidFill>
                  <a:sysClr val="windowText" lastClr="000000"/>
                </a:solidFill>
              </a:endParaRPr>
            </a:p>
          </p:txBody>
        </p:sp>
        <p:sp>
          <p:nvSpPr>
            <p:cNvPr id="46" name="TextBox 45"/>
            <p:cNvSpPr txBox="1"/>
            <p:nvPr/>
          </p:nvSpPr>
          <p:spPr>
            <a:xfrm>
              <a:off x="940623" y="3810444"/>
              <a:ext cx="1693181" cy="822447"/>
            </a:xfrm>
            <a:prstGeom prst="rect">
              <a:avLst/>
            </a:prstGeom>
            <a:noFill/>
          </p:spPr>
          <p:txBody>
            <a:bodyPr wrap="none" rtlCol="0">
              <a:spAutoFit/>
            </a:bodyPr>
            <a:lstStyle/>
            <a:p>
              <a:pPr algn="r">
                <a:lnSpc>
                  <a:spcPts val="2800"/>
                </a:lnSpc>
              </a:pPr>
              <a:r>
                <a:rPr lang="en-US" sz="2800" b="1" dirty="0" smtClean="0">
                  <a:solidFill>
                    <a:srgbClr val="000090"/>
                  </a:solidFill>
                </a:rPr>
                <a:t>Research</a:t>
              </a:r>
            </a:p>
            <a:p>
              <a:pPr algn="r">
                <a:lnSpc>
                  <a:spcPts val="2800"/>
                </a:lnSpc>
              </a:pPr>
              <a:r>
                <a:rPr lang="en-US" sz="2800" b="1" dirty="0" smtClean="0">
                  <a:solidFill>
                    <a:srgbClr val="000090"/>
                  </a:solidFill>
                </a:rPr>
                <a:t>Infrastructure</a:t>
              </a:r>
              <a:endParaRPr lang="en-US" b="1" dirty="0">
                <a:solidFill>
                  <a:srgbClr val="000090"/>
                </a:solidFill>
              </a:endParaRPr>
            </a:p>
          </p:txBody>
        </p:sp>
      </p:grpSp>
      <p:sp>
        <p:nvSpPr>
          <p:cNvPr id="13" name="TextBox 12"/>
          <p:cNvSpPr txBox="1"/>
          <p:nvPr/>
        </p:nvSpPr>
        <p:spPr>
          <a:xfrm>
            <a:off x="2938284" y="5496719"/>
            <a:ext cx="6613960" cy="646331"/>
          </a:xfrm>
          <a:prstGeom prst="rect">
            <a:avLst/>
          </a:prstGeom>
          <a:noFill/>
        </p:spPr>
        <p:txBody>
          <a:bodyPr wrap="none" rtlCol="0">
            <a:spAutoFit/>
          </a:bodyPr>
          <a:lstStyle/>
          <a:p>
            <a:r>
              <a:rPr lang="en-US" sz="3600" i="1" dirty="0" smtClean="0">
                <a:solidFill>
                  <a:srgbClr val="000090"/>
                </a:solidFill>
              </a:rPr>
              <a:t>If not us, who?  If not now, when?</a:t>
            </a:r>
            <a:endParaRPr lang="en-US" sz="3600" i="1" dirty="0">
              <a:solidFill>
                <a:srgbClr val="000090"/>
              </a:solidFill>
            </a:endParaRPr>
          </a:p>
        </p:txBody>
      </p:sp>
      <p:sp>
        <p:nvSpPr>
          <p:cNvPr id="9" name="TextBox 8"/>
          <p:cNvSpPr txBox="1"/>
          <p:nvPr/>
        </p:nvSpPr>
        <p:spPr>
          <a:xfrm>
            <a:off x="473408" y="1148276"/>
            <a:ext cx="11922740" cy="1107996"/>
          </a:xfrm>
          <a:prstGeom prst="rect">
            <a:avLst/>
          </a:prstGeom>
          <a:noFill/>
        </p:spPr>
        <p:txBody>
          <a:bodyPr wrap="square" rtlCol="0">
            <a:spAutoFit/>
          </a:bodyPr>
          <a:lstStyle/>
          <a:p>
            <a:pPr algn="ctr"/>
            <a:r>
              <a:rPr lang="en-US" sz="2200" dirty="0" smtClean="0">
                <a:solidFill>
                  <a:srgbClr val="953735"/>
                </a:solidFill>
              </a:rPr>
              <a:t>“</a:t>
            </a:r>
            <a:r>
              <a:rPr lang="en-US" sz="2200" i="1" dirty="0" smtClean="0">
                <a:solidFill>
                  <a:srgbClr val="953735"/>
                </a:solidFill>
              </a:rPr>
              <a:t>engage </a:t>
            </a:r>
            <a:r>
              <a:rPr lang="en-US" sz="2200" i="1" dirty="0">
                <a:solidFill>
                  <a:srgbClr val="953735"/>
                </a:solidFill>
              </a:rPr>
              <a:t>NSF’s research community in the pursuit of </a:t>
            </a:r>
            <a:r>
              <a:rPr lang="en-US" sz="2200" b="1" i="1" dirty="0">
                <a:solidFill>
                  <a:srgbClr val="953735"/>
                </a:solidFill>
              </a:rPr>
              <a:t>fundamental research in data science and engineering</a:t>
            </a:r>
            <a:r>
              <a:rPr lang="en-US" sz="2200" i="1" dirty="0">
                <a:solidFill>
                  <a:srgbClr val="953735"/>
                </a:solidFill>
              </a:rPr>
              <a:t>, the development of a cohesive, federated, national-scale approach to </a:t>
            </a:r>
            <a:r>
              <a:rPr lang="en-US" sz="2200" b="1" i="1" dirty="0">
                <a:solidFill>
                  <a:srgbClr val="953735"/>
                </a:solidFill>
              </a:rPr>
              <a:t>research data infrastructure</a:t>
            </a:r>
            <a:r>
              <a:rPr lang="en-US" sz="2200" i="1" dirty="0">
                <a:solidFill>
                  <a:srgbClr val="953735"/>
                </a:solidFill>
              </a:rPr>
              <a:t>, and the development of </a:t>
            </a:r>
            <a:r>
              <a:rPr lang="en-US" sz="2200" b="1" i="1" dirty="0">
                <a:solidFill>
                  <a:srgbClr val="953735"/>
                </a:solidFill>
              </a:rPr>
              <a:t>a 21st-century data-capable workforce</a:t>
            </a:r>
            <a:r>
              <a:rPr lang="en-US" sz="2200" i="1" dirty="0" smtClean="0">
                <a:solidFill>
                  <a:srgbClr val="953735"/>
                </a:solidFill>
              </a:rPr>
              <a:t>.” </a:t>
            </a:r>
            <a:endParaRPr lang="en-US" sz="2200" dirty="0">
              <a:solidFill>
                <a:srgbClr val="953735"/>
              </a:solidFill>
            </a:endParaRPr>
          </a:p>
        </p:txBody>
      </p:sp>
      <p:sp>
        <p:nvSpPr>
          <p:cNvPr id="10" name="TextBox 9"/>
          <p:cNvSpPr txBox="1"/>
          <p:nvPr/>
        </p:nvSpPr>
        <p:spPr>
          <a:xfrm>
            <a:off x="11431123" y="6464710"/>
            <a:ext cx="418654" cy="369332"/>
          </a:xfrm>
          <a:prstGeom prst="rect">
            <a:avLst/>
          </a:prstGeom>
          <a:noFill/>
        </p:spPr>
        <p:txBody>
          <a:bodyPr wrap="none" rtlCol="0">
            <a:spAutoFit/>
          </a:bodyPr>
          <a:lstStyle/>
          <a:p>
            <a:r>
              <a:rPr lang="en-US" dirty="0" smtClean="0">
                <a:solidFill>
                  <a:srgbClr val="FFFFFF"/>
                </a:solidFill>
              </a:rPr>
              <a:t>21</a:t>
            </a:r>
            <a:endParaRPr lang="en-US" dirty="0">
              <a:solidFill>
                <a:srgbClr val="FFFFFF"/>
              </a:solidFill>
            </a:endParaRPr>
          </a:p>
        </p:txBody>
      </p:sp>
    </p:spTree>
    <p:extLst>
      <p:ext uri="{BB962C8B-B14F-4D97-AF65-F5344CB8AC3E}">
        <p14:creationId xmlns:p14="http://schemas.microsoft.com/office/powerpoint/2010/main" val="770471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dissolv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dissolve">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a:t>
            </a:r>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2066355A-084C-D24E-9AD2-7E4FC41EA627}" type="slidenum">
              <a:rPr lang="en-US" smtClean="0">
                <a:solidFill>
                  <a:prstClr val="black">
                    <a:tint val="75000"/>
                  </a:prstClr>
                </a:solidFill>
              </a:rPr>
              <a:pPr/>
              <a:t>21</a:t>
            </a:fld>
            <a:endParaRPr lang="en-US" dirty="0">
              <a:solidFill>
                <a:prstClr val="black">
                  <a:tint val="75000"/>
                </a:prstClr>
              </a:solidFill>
            </a:endParaRPr>
          </a:p>
        </p:txBody>
      </p:sp>
    </p:spTree>
    <p:extLst>
      <p:ext uri="{BB962C8B-B14F-4D97-AF65-F5344CB8AC3E}">
        <p14:creationId xmlns:p14="http://schemas.microsoft.com/office/powerpoint/2010/main" val="67409136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Backup Slides</a:t>
            </a:r>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2066355A-084C-D24E-9AD2-7E4FC41EA627}" type="slidenum">
              <a:rPr lang="en-US" smtClean="0">
                <a:solidFill>
                  <a:prstClr val="black">
                    <a:tint val="75000"/>
                  </a:prstClr>
                </a:solidFill>
              </a:rPr>
              <a:pPr/>
              <a:t>22</a:t>
            </a:fld>
            <a:endParaRPr lang="en-US" dirty="0">
              <a:solidFill>
                <a:prstClr val="black">
                  <a:tint val="75000"/>
                </a:prstClr>
              </a:solidFill>
            </a:endParaRPr>
          </a:p>
        </p:txBody>
      </p:sp>
    </p:spTree>
    <p:extLst>
      <p:ext uri="{BB962C8B-B14F-4D97-AF65-F5344CB8AC3E}">
        <p14:creationId xmlns:p14="http://schemas.microsoft.com/office/powerpoint/2010/main" val="19245134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 name="Title 1"/>
          <p:cNvSpPr txBox="1">
            <a:spLocks/>
          </p:cNvSpPr>
          <p:nvPr/>
        </p:nvSpPr>
        <p:spPr>
          <a:xfrm>
            <a:off x="2073580" y="228618"/>
            <a:ext cx="7840723" cy="691397"/>
          </a:xfrm>
          <a:prstGeom prst="rect">
            <a:avLst/>
          </a:prstGeom>
        </p:spPr>
        <p:txBody>
          <a:bodyPr lIns="48006" tIns="24003" rIns="48006" bIns="24003">
            <a:noAutofit/>
          </a:bodyPr>
          <a:lstStyle>
            <a:lvl1pPr algn="ctr" defTabSz="914127" rtl="0" eaLnBrk="1" latinLnBrk="0" hangingPunct="1">
              <a:spcBef>
                <a:spcPct val="0"/>
              </a:spcBef>
              <a:buNone/>
              <a:defRPr sz="3600" b="1" kern="1200">
                <a:solidFill>
                  <a:schemeClr val="tx2"/>
                </a:solidFill>
                <a:latin typeface="+mj-lt"/>
                <a:ea typeface="+mj-ea"/>
                <a:cs typeface="Arial" pitchFamily="34" charset="0"/>
              </a:defRPr>
            </a:lvl1pPr>
          </a:lstStyle>
          <a:p>
            <a:r>
              <a:rPr lang="en-US" sz="3200" dirty="0" smtClean="0">
                <a:solidFill>
                  <a:srgbClr val="000090"/>
                </a:solidFill>
                <a:latin typeface="+mn-lt"/>
              </a:rPr>
              <a:t> Developing HDR cyberinfrastructure within a shared architectural vision</a:t>
            </a:r>
            <a:endParaRPr lang="en-US" sz="3200" dirty="0">
              <a:solidFill>
                <a:srgbClr val="000090"/>
              </a:solidFill>
              <a:latin typeface="+mn-lt"/>
            </a:endParaRPr>
          </a:p>
        </p:txBody>
      </p:sp>
      <p:sp>
        <p:nvSpPr>
          <p:cNvPr id="6" name="TextBox 5"/>
          <p:cNvSpPr txBox="1"/>
          <p:nvPr/>
        </p:nvSpPr>
        <p:spPr>
          <a:xfrm rot="16200000">
            <a:off x="2180728" y="5043844"/>
            <a:ext cx="924292" cy="307777"/>
          </a:xfrm>
          <a:prstGeom prst="rect">
            <a:avLst/>
          </a:prstGeom>
          <a:noFill/>
        </p:spPr>
        <p:txBody>
          <a:bodyPr wrap="none" rtlCol="0">
            <a:spAutoFit/>
          </a:bodyPr>
          <a:lstStyle/>
          <a:p>
            <a:r>
              <a:rPr lang="en-US" sz="1400" dirty="0">
                <a:solidFill>
                  <a:prstClr val="black"/>
                </a:solidFill>
              </a:rPr>
              <a:t>Resources</a:t>
            </a:r>
          </a:p>
        </p:txBody>
      </p:sp>
      <p:sp>
        <p:nvSpPr>
          <p:cNvPr id="78" name="TextBox 77"/>
          <p:cNvSpPr txBox="1"/>
          <p:nvPr/>
        </p:nvSpPr>
        <p:spPr>
          <a:xfrm rot="16200000">
            <a:off x="2079311" y="3582427"/>
            <a:ext cx="1274005" cy="523220"/>
          </a:xfrm>
          <a:prstGeom prst="rect">
            <a:avLst/>
          </a:prstGeom>
          <a:noFill/>
        </p:spPr>
        <p:txBody>
          <a:bodyPr wrap="square" rtlCol="0">
            <a:spAutoFit/>
          </a:bodyPr>
          <a:lstStyle/>
          <a:p>
            <a:pPr algn="ctr"/>
            <a:r>
              <a:rPr lang="en-US" sz="1400" dirty="0">
                <a:solidFill>
                  <a:prstClr val="black"/>
                </a:solidFill>
              </a:rPr>
              <a:t>Integrative  </a:t>
            </a:r>
          </a:p>
          <a:p>
            <a:pPr algn="ctr"/>
            <a:r>
              <a:rPr lang="en-US" sz="1400" dirty="0">
                <a:solidFill>
                  <a:prstClr val="black"/>
                </a:solidFill>
              </a:rPr>
              <a:t>Services</a:t>
            </a:r>
          </a:p>
        </p:txBody>
      </p:sp>
      <p:sp>
        <p:nvSpPr>
          <p:cNvPr id="80" name="TextBox 79"/>
          <p:cNvSpPr txBox="1"/>
          <p:nvPr/>
        </p:nvSpPr>
        <p:spPr>
          <a:xfrm rot="16200000">
            <a:off x="1849509" y="2074597"/>
            <a:ext cx="1704753" cy="523220"/>
          </a:xfrm>
          <a:prstGeom prst="rect">
            <a:avLst/>
          </a:prstGeom>
          <a:noFill/>
        </p:spPr>
        <p:txBody>
          <a:bodyPr wrap="square" rtlCol="0">
            <a:spAutoFit/>
          </a:bodyPr>
          <a:lstStyle/>
          <a:p>
            <a:pPr algn="ctr"/>
            <a:r>
              <a:rPr lang="en-US" sz="1400" dirty="0">
                <a:solidFill>
                  <a:prstClr val="black"/>
                </a:solidFill>
              </a:rPr>
              <a:t>Discipline –specific </a:t>
            </a:r>
          </a:p>
          <a:p>
            <a:pPr algn="ctr"/>
            <a:r>
              <a:rPr lang="en-US" sz="1400" dirty="0">
                <a:solidFill>
                  <a:prstClr val="black"/>
                </a:solidFill>
              </a:rPr>
              <a:t>Environments</a:t>
            </a:r>
          </a:p>
        </p:txBody>
      </p:sp>
      <p:grpSp>
        <p:nvGrpSpPr>
          <p:cNvPr id="64" name="Group 63"/>
          <p:cNvGrpSpPr/>
          <p:nvPr/>
        </p:nvGrpSpPr>
        <p:grpSpPr>
          <a:xfrm>
            <a:off x="8753930" y="1808110"/>
            <a:ext cx="307777" cy="3876400"/>
            <a:chOff x="8806686" y="2052996"/>
            <a:chExt cx="254835" cy="4024694"/>
          </a:xfrm>
        </p:grpSpPr>
        <p:sp>
          <p:nvSpPr>
            <p:cNvPr id="65" name="TextBox 64"/>
            <p:cNvSpPr txBox="1"/>
            <p:nvPr/>
          </p:nvSpPr>
          <p:spPr>
            <a:xfrm rot="16200000">
              <a:off x="7410046" y="3957499"/>
              <a:ext cx="3048115" cy="254835"/>
            </a:xfrm>
            <a:prstGeom prst="rect">
              <a:avLst/>
            </a:prstGeom>
            <a:noFill/>
          </p:spPr>
          <p:txBody>
            <a:bodyPr wrap="none" rtlCol="0">
              <a:spAutoFit/>
            </a:bodyPr>
            <a:lstStyle/>
            <a:p>
              <a:pPr defTabSz="822714"/>
              <a:r>
                <a:rPr lang="en-US" sz="1400" dirty="0">
                  <a:solidFill>
                    <a:srgbClr val="0E508D"/>
                  </a:solidFill>
                </a:rPr>
                <a:t>Education, Governance, Sustainability</a:t>
              </a:r>
            </a:p>
          </p:txBody>
        </p:sp>
        <p:cxnSp>
          <p:nvCxnSpPr>
            <p:cNvPr id="66" name="Straight Arrow Connector 65"/>
            <p:cNvCxnSpPr/>
            <p:nvPr/>
          </p:nvCxnSpPr>
          <p:spPr>
            <a:xfrm flipV="1">
              <a:off x="8934104" y="2052996"/>
              <a:ext cx="0" cy="341946"/>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67" name="Straight Arrow Connector 66"/>
            <p:cNvCxnSpPr/>
            <p:nvPr/>
          </p:nvCxnSpPr>
          <p:spPr>
            <a:xfrm>
              <a:off x="8934105" y="5774891"/>
              <a:ext cx="0" cy="302799"/>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grpSp>
      <p:grpSp>
        <p:nvGrpSpPr>
          <p:cNvPr id="76" name="Group 75"/>
          <p:cNvGrpSpPr/>
          <p:nvPr/>
        </p:nvGrpSpPr>
        <p:grpSpPr>
          <a:xfrm>
            <a:off x="2163020" y="2530233"/>
            <a:ext cx="307777" cy="3076856"/>
            <a:chOff x="521553" y="2598268"/>
            <a:chExt cx="220115" cy="3624640"/>
          </a:xfrm>
        </p:grpSpPr>
        <p:cxnSp>
          <p:nvCxnSpPr>
            <p:cNvPr id="82" name="Straight Arrow Connector 81"/>
            <p:cNvCxnSpPr/>
            <p:nvPr/>
          </p:nvCxnSpPr>
          <p:spPr>
            <a:xfrm>
              <a:off x="622162" y="5865904"/>
              <a:ext cx="0" cy="306701"/>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83" name="TextBox 82"/>
            <p:cNvSpPr txBox="1"/>
            <p:nvPr/>
          </p:nvSpPr>
          <p:spPr>
            <a:xfrm rot="16200000">
              <a:off x="-1180709" y="4300530"/>
              <a:ext cx="3624640" cy="220115"/>
            </a:xfrm>
            <a:prstGeom prst="rect">
              <a:avLst/>
            </a:prstGeom>
            <a:noFill/>
          </p:spPr>
          <p:txBody>
            <a:bodyPr wrap="square" rtlCol="0">
              <a:spAutoFit/>
            </a:bodyPr>
            <a:lstStyle/>
            <a:p>
              <a:pPr algn="r" defTabSz="822754"/>
              <a:r>
                <a:rPr lang="en-US" sz="1400" dirty="0">
                  <a:solidFill>
                    <a:srgbClr val="0E508D"/>
                  </a:solidFill>
                </a:rPr>
                <a:t>Increasing interdisciplinary sharing</a:t>
              </a:r>
            </a:p>
          </p:txBody>
        </p:sp>
      </p:grpSp>
      <p:grpSp>
        <p:nvGrpSpPr>
          <p:cNvPr id="8" name="Group 7"/>
          <p:cNvGrpSpPr/>
          <p:nvPr/>
        </p:nvGrpSpPr>
        <p:grpSpPr>
          <a:xfrm>
            <a:off x="3082983" y="1213164"/>
            <a:ext cx="5520495" cy="4452473"/>
            <a:chOff x="3666050" y="1885906"/>
            <a:chExt cx="4350602" cy="3709567"/>
          </a:xfrm>
        </p:grpSpPr>
        <p:sp>
          <p:nvSpPr>
            <p:cNvPr id="39" name="Rounded Rectangle 38"/>
            <p:cNvSpPr/>
            <p:nvPr/>
          </p:nvSpPr>
          <p:spPr>
            <a:xfrm>
              <a:off x="3709215" y="3419737"/>
              <a:ext cx="4275806" cy="1090011"/>
            </a:xfrm>
            <a:prstGeom prst="roundRect">
              <a:avLst>
                <a:gd name="adj" fmla="val 30898"/>
              </a:avLst>
            </a:prstGeom>
            <a:solidFill>
              <a:schemeClr val="accent3">
                <a:lumMod val="20000"/>
                <a:lumOff val="80000"/>
                <a:alpha val="64000"/>
              </a:schemeClr>
            </a:solidFill>
            <a:ln>
              <a:solidFill>
                <a:srgbClr val="008000"/>
              </a:solidFill>
            </a:ln>
            <a:effectLst/>
          </p:spPr>
          <p:style>
            <a:lnRef idx="1">
              <a:schemeClr val="accent1"/>
            </a:lnRef>
            <a:fillRef idx="3">
              <a:schemeClr val="accent1"/>
            </a:fillRef>
            <a:effectRef idx="2">
              <a:schemeClr val="accent1"/>
            </a:effectRef>
            <a:fontRef idx="minor">
              <a:schemeClr val="lt1"/>
            </a:fontRef>
          </p:style>
          <p:txBody>
            <a:bodyPr lIns="48006" tIns="24003" rIns="48006" bIns="24003" rtlCol="0" anchor="ctr"/>
            <a:lstStyle/>
            <a:p>
              <a:pPr algn="ctr" defTabSz="575899"/>
              <a:endParaRPr lang="en-US" sz="1125">
                <a:solidFill>
                  <a:prstClr val="white"/>
                </a:solidFill>
              </a:endParaRPr>
            </a:p>
          </p:txBody>
        </p:sp>
        <p:grpSp>
          <p:nvGrpSpPr>
            <p:cNvPr id="22" name="Group 21"/>
            <p:cNvGrpSpPr/>
            <p:nvPr/>
          </p:nvGrpSpPr>
          <p:grpSpPr>
            <a:xfrm>
              <a:off x="3683626" y="1885906"/>
              <a:ext cx="4175861" cy="1629295"/>
              <a:chOff x="1703913" y="1796870"/>
              <a:chExt cx="6316136" cy="1747061"/>
            </a:xfrm>
          </p:grpSpPr>
          <p:grpSp>
            <p:nvGrpSpPr>
              <p:cNvPr id="18" name="Group 17"/>
              <p:cNvGrpSpPr/>
              <p:nvPr/>
            </p:nvGrpSpPr>
            <p:grpSpPr>
              <a:xfrm>
                <a:off x="6255780" y="1818697"/>
                <a:ext cx="1764269" cy="1280255"/>
                <a:chOff x="5271652" y="1468484"/>
                <a:chExt cx="1764269" cy="1280255"/>
              </a:xfrm>
            </p:grpSpPr>
            <p:pic>
              <p:nvPicPr>
                <p:cNvPr id="123" name="Picture 122"/>
                <p:cNvPicPr>
                  <a:picLocks noChangeAspect="1"/>
                </p:cNvPicPr>
                <p:nvPr/>
              </p:nvPicPr>
              <p:blipFill>
                <a:blip r:embed="rId3"/>
                <a:stretch>
                  <a:fillRect/>
                </a:stretch>
              </p:blipFill>
              <p:spPr>
                <a:xfrm>
                  <a:off x="5494247" y="1699147"/>
                  <a:ext cx="1341570" cy="791516"/>
                </a:xfrm>
                <a:prstGeom prst="rect">
                  <a:avLst/>
                </a:prstGeom>
              </p:spPr>
            </p:pic>
            <p:sp>
              <p:nvSpPr>
                <p:cNvPr id="124" name="Donut 123"/>
                <p:cNvSpPr/>
                <p:nvPr/>
              </p:nvSpPr>
              <p:spPr>
                <a:xfrm>
                  <a:off x="5513626" y="1526332"/>
                  <a:ext cx="1267826" cy="1045611"/>
                </a:xfrm>
                <a:prstGeom prst="donut">
                  <a:avLst>
                    <a:gd name="adj" fmla="val 17925"/>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575899"/>
                  <a:endParaRPr lang="en-US" sz="1125">
                    <a:solidFill>
                      <a:prstClr val="black"/>
                    </a:solidFill>
                  </a:endParaRPr>
                </a:p>
              </p:txBody>
            </p:sp>
            <p:sp>
              <p:nvSpPr>
                <p:cNvPr id="125" name="Rectangle 124"/>
                <p:cNvSpPr/>
                <p:nvPr/>
              </p:nvSpPr>
              <p:spPr>
                <a:xfrm>
                  <a:off x="6590730" y="1699146"/>
                  <a:ext cx="445191" cy="43129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575899"/>
                  <a:endParaRPr lang="en-US" sz="1125">
                    <a:solidFill>
                      <a:prstClr val="white"/>
                    </a:solidFill>
                  </a:endParaRPr>
                </a:p>
              </p:txBody>
            </p:sp>
            <p:sp>
              <p:nvSpPr>
                <p:cNvPr id="126" name="Rectangle 125"/>
                <p:cNvSpPr/>
                <p:nvPr/>
              </p:nvSpPr>
              <p:spPr>
                <a:xfrm rot="2224751">
                  <a:off x="6581408" y="1974949"/>
                  <a:ext cx="445191" cy="70137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575899"/>
                  <a:endParaRPr lang="en-US" sz="1125">
                    <a:solidFill>
                      <a:prstClr val="white"/>
                    </a:solidFill>
                  </a:endParaRPr>
                </a:p>
              </p:txBody>
            </p:sp>
            <p:sp>
              <p:nvSpPr>
                <p:cNvPr id="127" name="Rectangle 126"/>
                <p:cNvSpPr/>
                <p:nvPr/>
              </p:nvSpPr>
              <p:spPr>
                <a:xfrm rot="2224751">
                  <a:off x="5271652" y="1468484"/>
                  <a:ext cx="445191" cy="70137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575899"/>
                  <a:endParaRPr lang="en-US" sz="1125">
                    <a:solidFill>
                      <a:prstClr val="white"/>
                    </a:solidFill>
                  </a:endParaRPr>
                </a:p>
              </p:txBody>
            </p:sp>
            <p:sp>
              <p:nvSpPr>
                <p:cNvPr id="128" name="Rectangle 127"/>
                <p:cNvSpPr/>
                <p:nvPr/>
              </p:nvSpPr>
              <p:spPr>
                <a:xfrm rot="8288507">
                  <a:off x="5399308" y="2047368"/>
                  <a:ext cx="445191" cy="70137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575899"/>
                  <a:endParaRPr lang="en-US" sz="1125">
                    <a:solidFill>
                      <a:prstClr val="white"/>
                    </a:solidFill>
                  </a:endParaRPr>
                </a:p>
              </p:txBody>
            </p:sp>
          </p:grpSp>
          <p:grpSp>
            <p:nvGrpSpPr>
              <p:cNvPr id="20" name="Group 19"/>
              <p:cNvGrpSpPr/>
              <p:nvPr/>
            </p:nvGrpSpPr>
            <p:grpSpPr>
              <a:xfrm>
                <a:off x="1703913" y="1796870"/>
                <a:ext cx="1514617" cy="1045611"/>
                <a:chOff x="1703913" y="1796870"/>
                <a:chExt cx="1514617" cy="1045611"/>
              </a:xfrm>
            </p:grpSpPr>
            <p:pic>
              <p:nvPicPr>
                <p:cNvPr id="61" name="Picture 60" descr="Screen Shot 2015-08-24 at 8.56.33 AM.png"/>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1863601" y="2004396"/>
                  <a:ext cx="1340088" cy="671257"/>
                </a:xfrm>
                <a:prstGeom prst="rect">
                  <a:avLst/>
                </a:prstGeom>
              </p:spPr>
            </p:pic>
            <p:sp>
              <p:nvSpPr>
                <p:cNvPr id="62" name="Rectangle 61"/>
                <p:cNvSpPr/>
                <p:nvPr/>
              </p:nvSpPr>
              <p:spPr>
                <a:xfrm>
                  <a:off x="2773339" y="1988328"/>
                  <a:ext cx="445191" cy="69042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575899"/>
                  <a:endParaRPr lang="en-US" sz="1125">
                    <a:solidFill>
                      <a:prstClr val="white"/>
                    </a:solidFill>
                  </a:endParaRPr>
                </a:p>
              </p:txBody>
            </p:sp>
            <p:sp>
              <p:nvSpPr>
                <p:cNvPr id="63" name="Donut 62"/>
                <p:cNvSpPr/>
                <p:nvPr/>
              </p:nvSpPr>
              <p:spPr>
                <a:xfrm>
                  <a:off x="1703913" y="1796870"/>
                  <a:ext cx="1267826" cy="1045611"/>
                </a:xfrm>
                <a:prstGeom prst="donut">
                  <a:avLst>
                    <a:gd name="adj" fmla="val 17925"/>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575899"/>
                  <a:endParaRPr lang="en-US" sz="1125">
                    <a:solidFill>
                      <a:prstClr val="black"/>
                    </a:solidFill>
                  </a:endParaRPr>
                </a:p>
              </p:txBody>
            </p:sp>
          </p:grpSp>
          <p:sp>
            <p:nvSpPr>
              <p:cNvPr id="38" name="Oval 37"/>
              <p:cNvSpPr/>
              <p:nvPr/>
            </p:nvSpPr>
            <p:spPr>
              <a:xfrm>
                <a:off x="2025264" y="2490663"/>
                <a:ext cx="1891479" cy="971988"/>
              </a:xfrm>
              <a:prstGeom prst="ellipse">
                <a:avLst/>
              </a:prstGeom>
              <a:solidFill>
                <a:schemeClr val="accent3">
                  <a:lumMod val="20000"/>
                  <a:lumOff val="80000"/>
                  <a:alpha val="64000"/>
                </a:schemeClr>
              </a:solidFill>
              <a:ln>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575899"/>
                <a:endParaRPr lang="en-US" sz="1125">
                  <a:solidFill>
                    <a:prstClr val="white"/>
                  </a:solidFill>
                </a:endParaRPr>
              </a:p>
            </p:txBody>
          </p:sp>
          <p:sp>
            <p:nvSpPr>
              <p:cNvPr id="35" name="TextBox 34"/>
              <p:cNvSpPr txBox="1"/>
              <p:nvPr/>
            </p:nvSpPr>
            <p:spPr>
              <a:xfrm>
                <a:off x="2032475" y="2737283"/>
                <a:ext cx="1757677" cy="334531"/>
              </a:xfrm>
              <a:prstGeom prst="rect">
                <a:avLst/>
              </a:prstGeom>
              <a:noFill/>
            </p:spPr>
            <p:txBody>
              <a:bodyPr wrap="square" rtlCol="0">
                <a:spAutoFit/>
              </a:bodyPr>
              <a:lstStyle/>
              <a:p>
                <a:pPr algn="ctr" defTabSz="575899">
                  <a:lnSpc>
                    <a:spcPts val="1109"/>
                  </a:lnSpc>
                </a:pPr>
                <a:r>
                  <a:rPr lang="en-US" sz="1400" dirty="0">
                    <a:solidFill>
                      <a:srgbClr val="2E454E"/>
                    </a:solidFill>
                  </a:rPr>
                  <a:t>Science </a:t>
                </a:r>
              </a:p>
              <a:p>
                <a:pPr algn="ctr" defTabSz="575899">
                  <a:lnSpc>
                    <a:spcPts val="1109"/>
                  </a:lnSpc>
                </a:pPr>
                <a:r>
                  <a:rPr lang="en-US" sz="1400" dirty="0">
                    <a:solidFill>
                      <a:srgbClr val="2E454E"/>
                    </a:solidFill>
                  </a:rPr>
                  <a:t>Portals</a:t>
                </a:r>
              </a:p>
            </p:txBody>
          </p:sp>
          <p:sp>
            <p:nvSpPr>
              <p:cNvPr id="91" name="Oval 90"/>
              <p:cNvSpPr/>
              <p:nvPr/>
            </p:nvSpPr>
            <p:spPr>
              <a:xfrm>
                <a:off x="5621904" y="2571943"/>
                <a:ext cx="1891479" cy="971988"/>
              </a:xfrm>
              <a:prstGeom prst="ellipse">
                <a:avLst/>
              </a:prstGeom>
              <a:solidFill>
                <a:schemeClr val="accent3">
                  <a:lumMod val="20000"/>
                  <a:lumOff val="80000"/>
                  <a:alpha val="64000"/>
                </a:schemeClr>
              </a:solidFill>
              <a:ln>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575899"/>
                <a:endParaRPr lang="en-US" sz="1125">
                  <a:solidFill>
                    <a:prstClr val="white"/>
                  </a:solidFill>
                </a:endParaRPr>
              </a:p>
            </p:txBody>
          </p:sp>
          <p:sp>
            <p:nvSpPr>
              <p:cNvPr id="93" name="TextBox 92"/>
              <p:cNvSpPr txBox="1"/>
              <p:nvPr/>
            </p:nvSpPr>
            <p:spPr>
              <a:xfrm>
                <a:off x="5709921" y="2797940"/>
                <a:ext cx="1757677" cy="334531"/>
              </a:xfrm>
              <a:prstGeom prst="rect">
                <a:avLst/>
              </a:prstGeom>
              <a:noFill/>
            </p:spPr>
            <p:txBody>
              <a:bodyPr wrap="square" rtlCol="0">
                <a:spAutoFit/>
              </a:bodyPr>
              <a:lstStyle/>
              <a:p>
                <a:pPr algn="ctr" defTabSz="575899">
                  <a:lnSpc>
                    <a:spcPts val="1109"/>
                  </a:lnSpc>
                </a:pPr>
                <a:r>
                  <a:rPr lang="en-US" sz="1400" dirty="0">
                    <a:solidFill>
                      <a:srgbClr val="2E454E"/>
                    </a:solidFill>
                  </a:rPr>
                  <a:t>Research Facilities</a:t>
                </a:r>
              </a:p>
            </p:txBody>
          </p:sp>
          <p:sp>
            <p:nvSpPr>
              <p:cNvPr id="58" name="TextBox 57"/>
              <p:cNvSpPr txBox="1"/>
              <p:nvPr/>
            </p:nvSpPr>
            <p:spPr>
              <a:xfrm>
                <a:off x="5181764" y="2980592"/>
                <a:ext cx="647470" cy="538609"/>
              </a:xfrm>
              <a:prstGeom prst="rect">
                <a:avLst/>
              </a:prstGeom>
              <a:noFill/>
            </p:spPr>
            <p:txBody>
              <a:bodyPr wrap="none" rtlCol="0">
                <a:spAutoFit/>
              </a:bodyPr>
              <a:lstStyle/>
              <a:p>
                <a:pPr defTabSz="575899"/>
                <a:r>
                  <a:rPr lang="en-US" sz="2025" dirty="0">
                    <a:solidFill>
                      <a:srgbClr val="008000"/>
                    </a:solidFill>
                  </a:rPr>
                  <a:t>…</a:t>
                </a:r>
              </a:p>
            </p:txBody>
          </p:sp>
          <p:grpSp>
            <p:nvGrpSpPr>
              <p:cNvPr id="19" name="Group 18"/>
              <p:cNvGrpSpPr/>
              <p:nvPr/>
            </p:nvGrpSpPr>
            <p:grpSpPr>
              <a:xfrm>
                <a:off x="3782938" y="2341960"/>
                <a:ext cx="1638863" cy="870951"/>
                <a:chOff x="5002588" y="2744663"/>
                <a:chExt cx="1926735" cy="971988"/>
              </a:xfrm>
            </p:grpSpPr>
            <p:sp>
              <p:nvSpPr>
                <p:cNvPr id="97" name="Oval 96"/>
                <p:cNvSpPr/>
                <p:nvPr/>
              </p:nvSpPr>
              <p:spPr>
                <a:xfrm>
                  <a:off x="5022464" y="2744663"/>
                  <a:ext cx="1891479" cy="971988"/>
                </a:xfrm>
                <a:prstGeom prst="ellipse">
                  <a:avLst/>
                </a:prstGeom>
                <a:solidFill>
                  <a:schemeClr val="accent3">
                    <a:lumMod val="20000"/>
                    <a:lumOff val="80000"/>
                    <a:alpha val="64000"/>
                  </a:schemeClr>
                </a:solidFill>
                <a:ln>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575899"/>
                  <a:endParaRPr lang="en-US" sz="1125">
                    <a:solidFill>
                      <a:prstClr val="white"/>
                    </a:solidFill>
                  </a:endParaRPr>
                </a:p>
              </p:txBody>
            </p:sp>
            <p:sp>
              <p:nvSpPr>
                <p:cNvPr id="98" name="TextBox 97"/>
                <p:cNvSpPr txBox="1"/>
                <p:nvPr/>
              </p:nvSpPr>
              <p:spPr>
                <a:xfrm>
                  <a:off x="5002588" y="3003494"/>
                  <a:ext cx="1926735" cy="322197"/>
                </a:xfrm>
                <a:prstGeom prst="rect">
                  <a:avLst/>
                </a:prstGeom>
                <a:noFill/>
              </p:spPr>
              <p:txBody>
                <a:bodyPr wrap="square" rtlCol="0">
                  <a:spAutoFit/>
                </a:bodyPr>
                <a:lstStyle/>
                <a:p>
                  <a:pPr algn="ctr" defTabSz="575899">
                    <a:lnSpc>
                      <a:spcPts val="919"/>
                    </a:lnSpc>
                  </a:pPr>
                  <a:r>
                    <a:rPr lang="en-US" sz="1400" dirty="0">
                      <a:solidFill>
                        <a:srgbClr val="2E454E"/>
                      </a:solidFill>
                    </a:rPr>
                    <a:t>Applications,</a:t>
                  </a:r>
                </a:p>
                <a:p>
                  <a:pPr algn="ctr" defTabSz="575899">
                    <a:lnSpc>
                      <a:spcPts val="919"/>
                    </a:lnSpc>
                  </a:pPr>
                  <a:r>
                    <a:rPr lang="en-US" sz="1400" dirty="0">
                      <a:solidFill>
                        <a:srgbClr val="2E454E"/>
                      </a:solidFill>
                    </a:rPr>
                    <a:t>Frameworks</a:t>
                  </a:r>
                </a:p>
              </p:txBody>
            </p:sp>
          </p:grpSp>
        </p:grpSp>
        <p:grpSp>
          <p:nvGrpSpPr>
            <p:cNvPr id="7" name="Group 6"/>
            <p:cNvGrpSpPr/>
            <p:nvPr/>
          </p:nvGrpSpPr>
          <p:grpSpPr>
            <a:xfrm>
              <a:off x="3677585" y="4608528"/>
              <a:ext cx="4339067" cy="986945"/>
              <a:chOff x="1930851" y="5001704"/>
              <a:chExt cx="6817612" cy="1089820"/>
            </a:xfrm>
          </p:grpSpPr>
          <p:grpSp>
            <p:nvGrpSpPr>
              <p:cNvPr id="5" name="Group 4"/>
              <p:cNvGrpSpPr/>
              <p:nvPr/>
            </p:nvGrpSpPr>
            <p:grpSpPr>
              <a:xfrm>
                <a:off x="1930851" y="5001704"/>
                <a:ext cx="6817612" cy="1089820"/>
                <a:chOff x="-3449170" y="2611005"/>
                <a:chExt cx="6817612" cy="1089820"/>
              </a:xfrm>
            </p:grpSpPr>
            <p:sp>
              <p:nvSpPr>
                <p:cNvPr id="40" name="Rounded Rectangle 39"/>
                <p:cNvSpPr/>
                <p:nvPr/>
              </p:nvSpPr>
              <p:spPr>
                <a:xfrm>
                  <a:off x="-3449170" y="2611005"/>
                  <a:ext cx="6817612" cy="1089820"/>
                </a:xfrm>
                <a:prstGeom prst="roundRect">
                  <a:avLst>
                    <a:gd name="adj" fmla="val 30898"/>
                  </a:avLst>
                </a:prstGeom>
                <a:solidFill>
                  <a:schemeClr val="accent3">
                    <a:lumMod val="20000"/>
                    <a:lumOff val="80000"/>
                    <a:alpha val="64000"/>
                  </a:schemeClr>
                </a:solidFill>
                <a:ln>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575899"/>
                  <a:endParaRPr lang="en-US" sz="1125">
                    <a:solidFill>
                      <a:prstClr val="white"/>
                    </a:solidFill>
                  </a:endParaRPr>
                </a:p>
              </p:txBody>
            </p:sp>
            <p:grpSp>
              <p:nvGrpSpPr>
                <p:cNvPr id="2" name="Group 1"/>
                <p:cNvGrpSpPr/>
                <p:nvPr/>
              </p:nvGrpSpPr>
              <p:grpSpPr>
                <a:xfrm>
                  <a:off x="-3418069" y="2675392"/>
                  <a:ext cx="6485614" cy="1008020"/>
                  <a:chOff x="-3418069" y="1319380"/>
                  <a:chExt cx="6485614" cy="1008020"/>
                </a:xfrm>
              </p:grpSpPr>
              <p:sp>
                <p:nvSpPr>
                  <p:cNvPr id="51" name="TextBox 50"/>
                  <p:cNvSpPr txBox="1"/>
                  <p:nvPr/>
                </p:nvSpPr>
                <p:spPr>
                  <a:xfrm>
                    <a:off x="-672384" y="1319380"/>
                    <a:ext cx="1581806" cy="584776"/>
                  </a:xfrm>
                  <a:prstGeom prst="rect">
                    <a:avLst/>
                  </a:prstGeom>
                  <a:noFill/>
                </p:spPr>
                <p:txBody>
                  <a:bodyPr wrap="square" rtlCol="0">
                    <a:spAutoFit/>
                  </a:bodyPr>
                  <a:lstStyle/>
                  <a:p>
                    <a:pPr algn="ctr" defTabSz="575899">
                      <a:lnSpc>
                        <a:spcPts val="882"/>
                      </a:lnSpc>
                    </a:pPr>
                    <a:r>
                      <a:rPr lang="en-US" sz="900" dirty="0">
                        <a:solidFill>
                          <a:prstClr val="black"/>
                        </a:solidFill>
                      </a:rPr>
                      <a:t>campus, national resources</a:t>
                    </a:r>
                  </a:p>
                </p:txBody>
              </p:sp>
              <p:sp>
                <p:nvSpPr>
                  <p:cNvPr id="53" name="TextBox 52"/>
                  <p:cNvSpPr txBox="1"/>
                  <p:nvPr/>
                </p:nvSpPr>
                <p:spPr>
                  <a:xfrm>
                    <a:off x="1198249" y="1370803"/>
                    <a:ext cx="1729998" cy="484298"/>
                  </a:xfrm>
                  <a:prstGeom prst="rect">
                    <a:avLst/>
                  </a:prstGeom>
                  <a:noFill/>
                </p:spPr>
                <p:txBody>
                  <a:bodyPr wrap="square" rtlCol="0">
                    <a:spAutoFit/>
                  </a:bodyPr>
                  <a:lstStyle/>
                  <a:p>
                    <a:pPr algn="ctr" defTabSz="575899">
                      <a:lnSpc>
                        <a:spcPts val="882"/>
                      </a:lnSpc>
                    </a:pPr>
                    <a:r>
                      <a:rPr lang="en-US" sz="975" b="1" dirty="0">
                        <a:solidFill>
                          <a:prstClr val="black"/>
                        </a:solidFill>
                      </a:rPr>
                      <a:t>NSF-supported  </a:t>
                    </a:r>
                  </a:p>
                  <a:p>
                    <a:pPr algn="ctr" defTabSz="575899">
                      <a:lnSpc>
                        <a:spcPts val="882"/>
                      </a:lnSpc>
                    </a:pPr>
                    <a:r>
                      <a:rPr lang="en-US" sz="975" b="1" dirty="0">
                        <a:solidFill>
                          <a:prstClr val="black"/>
                        </a:solidFill>
                      </a:rPr>
                      <a:t>resources</a:t>
                    </a:r>
                  </a:p>
                  <a:p>
                    <a:pPr algn="ctr" defTabSz="575899">
                      <a:lnSpc>
                        <a:spcPts val="882"/>
                      </a:lnSpc>
                    </a:pPr>
                    <a:endParaRPr lang="en-US" sz="900" dirty="0">
                      <a:solidFill>
                        <a:prstClr val="black"/>
                      </a:solidFill>
                    </a:endParaRPr>
                  </a:p>
                </p:txBody>
              </p:sp>
              <p:cxnSp>
                <p:nvCxnSpPr>
                  <p:cNvPr id="54" name="Straight Arrow Connector 53"/>
                  <p:cNvCxnSpPr/>
                  <p:nvPr/>
                </p:nvCxnSpPr>
                <p:spPr>
                  <a:xfrm flipV="1">
                    <a:off x="1841235" y="1968328"/>
                    <a:ext cx="421913" cy="1162"/>
                  </a:xfrm>
                  <a:prstGeom prst="straightConnector1">
                    <a:avLst/>
                  </a:prstGeom>
                  <a:ln w="9525">
                    <a:solidFill>
                      <a:srgbClr val="000090"/>
                    </a:solidFill>
                    <a:prstDash val="dash"/>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55" name="Straight Arrow Connector 54"/>
                  <p:cNvCxnSpPr/>
                  <p:nvPr/>
                </p:nvCxnSpPr>
                <p:spPr>
                  <a:xfrm>
                    <a:off x="2317615" y="1969490"/>
                    <a:ext cx="184869" cy="0"/>
                  </a:xfrm>
                  <a:prstGeom prst="straightConnector1">
                    <a:avLst/>
                  </a:prstGeom>
                  <a:ln w="9525">
                    <a:solidFill>
                      <a:srgbClr val="000090"/>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56" name="Straight Arrow Connector 55"/>
                  <p:cNvCxnSpPr/>
                  <p:nvPr/>
                </p:nvCxnSpPr>
                <p:spPr>
                  <a:xfrm flipH="1">
                    <a:off x="1680161" y="1968328"/>
                    <a:ext cx="161074" cy="1162"/>
                  </a:xfrm>
                  <a:prstGeom prst="straightConnector1">
                    <a:avLst/>
                  </a:prstGeom>
                  <a:ln w="9525">
                    <a:solidFill>
                      <a:srgbClr val="000090"/>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57" name="TextBox 56"/>
                  <p:cNvSpPr txBox="1"/>
                  <p:nvPr/>
                </p:nvSpPr>
                <p:spPr>
                  <a:xfrm>
                    <a:off x="-3418069" y="1396687"/>
                    <a:ext cx="1479141" cy="276999"/>
                  </a:xfrm>
                  <a:prstGeom prst="rect">
                    <a:avLst/>
                  </a:prstGeom>
                  <a:noFill/>
                </p:spPr>
                <p:txBody>
                  <a:bodyPr wrap="square" rtlCol="0">
                    <a:spAutoFit/>
                  </a:bodyPr>
                  <a:lstStyle/>
                  <a:p>
                    <a:pPr algn="ctr" defTabSz="575899">
                      <a:lnSpc>
                        <a:spcPts val="882"/>
                      </a:lnSpc>
                    </a:pPr>
                    <a:r>
                      <a:rPr lang="en-US" sz="900" dirty="0">
                        <a:solidFill>
                          <a:prstClr val="black"/>
                        </a:solidFill>
                      </a:rPr>
                      <a:t>international</a:t>
                    </a:r>
                  </a:p>
                </p:txBody>
              </p:sp>
              <p:pic>
                <p:nvPicPr>
                  <p:cNvPr id="60" name="Picture 59" descr="server_light.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39756" y="1762710"/>
                    <a:ext cx="282885" cy="282363"/>
                  </a:xfrm>
                  <a:prstGeom prst="rect">
                    <a:avLst/>
                  </a:prstGeom>
                </p:spPr>
              </p:pic>
              <p:pic>
                <p:nvPicPr>
                  <p:cNvPr id="69" name="Picture 68" descr="disk.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971017" y="1906009"/>
                    <a:ext cx="217158" cy="216042"/>
                  </a:xfrm>
                  <a:prstGeom prst="rect">
                    <a:avLst/>
                  </a:prstGeom>
                </p:spPr>
              </p:pic>
              <p:pic>
                <p:nvPicPr>
                  <p:cNvPr id="71" name="Picture 70" descr="server_light.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02564" y="1758982"/>
                    <a:ext cx="282885" cy="282363"/>
                  </a:xfrm>
                  <a:prstGeom prst="rect">
                    <a:avLst/>
                  </a:prstGeom>
                </p:spPr>
              </p:pic>
              <p:pic>
                <p:nvPicPr>
                  <p:cNvPr id="73" name="Picture 72" descr="disk.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733825" y="1902281"/>
                    <a:ext cx="217158" cy="216042"/>
                  </a:xfrm>
                  <a:prstGeom prst="rect">
                    <a:avLst/>
                  </a:prstGeom>
                </p:spPr>
              </p:pic>
              <p:pic>
                <p:nvPicPr>
                  <p:cNvPr id="75" name="Picture 74" descr="server_light.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8659" y="1760531"/>
                    <a:ext cx="282885" cy="282363"/>
                  </a:xfrm>
                  <a:prstGeom prst="rect">
                    <a:avLst/>
                  </a:prstGeom>
                </p:spPr>
              </p:pic>
              <p:pic>
                <p:nvPicPr>
                  <p:cNvPr id="77" name="Picture 76" descr="disk.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99920" y="1903830"/>
                    <a:ext cx="217158" cy="216042"/>
                  </a:xfrm>
                  <a:prstGeom prst="rect">
                    <a:avLst/>
                  </a:prstGeom>
                </p:spPr>
              </p:pic>
              <p:pic>
                <p:nvPicPr>
                  <p:cNvPr id="79" name="Picture 78" descr="server_light.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10709" y="1773164"/>
                    <a:ext cx="282885" cy="282363"/>
                  </a:xfrm>
                  <a:prstGeom prst="rect">
                    <a:avLst/>
                  </a:prstGeom>
                </p:spPr>
              </p:pic>
              <p:pic>
                <p:nvPicPr>
                  <p:cNvPr id="81" name="Picture 80" descr="disk.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79448" y="1916463"/>
                    <a:ext cx="217158" cy="216042"/>
                  </a:xfrm>
                  <a:prstGeom prst="rect">
                    <a:avLst/>
                  </a:prstGeom>
                </p:spPr>
              </p:pic>
              <p:pic>
                <p:nvPicPr>
                  <p:cNvPr id="84" name="Picture 83" descr="server_light.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33745" y="1775612"/>
                    <a:ext cx="282885" cy="282363"/>
                  </a:xfrm>
                  <a:prstGeom prst="rect">
                    <a:avLst/>
                  </a:prstGeom>
                </p:spPr>
              </p:pic>
              <p:pic>
                <p:nvPicPr>
                  <p:cNvPr id="86" name="Picture 85" descr="disk.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502484" y="1918911"/>
                    <a:ext cx="217158" cy="216042"/>
                  </a:xfrm>
                  <a:prstGeom prst="rect">
                    <a:avLst/>
                  </a:prstGeom>
                </p:spPr>
              </p:pic>
              <p:sp>
                <p:nvSpPr>
                  <p:cNvPr id="112" name="Rectangle 111"/>
                  <p:cNvSpPr/>
                  <p:nvPr/>
                </p:nvSpPr>
                <p:spPr>
                  <a:xfrm>
                    <a:off x="-3089786" y="2141946"/>
                    <a:ext cx="6157331" cy="185454"/>
                  </a:xfrm>
                  <a:prstGeom prst="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575899"/>
                    <a:r>
                      <a:rPr lang="en-US" sz="750" b="1" dirty="0">
                        <a:solidFill>
                          <a:srgbClr val="000000"/>
                        </a:solidFill>
                      </a:rPr>
                      <a:t>National/International Research and Education Networks, Commercial Networks</a:t>
                    </a:r>
                  </a:p>
                </p:txBody>
              </p:sp>
            </p:grpSp>
          </p:grpSp>
          <p:sp>
            <p:nvSpPr>
              <p:cNvPr id="113" name="TextBox 112"/>
              <p:cNvSpPr txBox="1"/>
              <p:nvPr/>
            </p:nvSpPr>
            <p:spPr>
              <a:xfrm>
                <a:off x="3191422" y="5058091"/>
                <a:ext cx="1576115" cy="584776"/>
              </a:xfrm>
              <a:prstGeom prst="rect">
                <a:avLst/>
              </a:prstGeom>
              <a:noFill/>
            </p:spPr>
            <p:txBody>
              <a:bodyPr wrap="square" rtlCol="0">
                <a:spAutoFit/>
              </a:bodyPr>
              <a:lstStyle/>
              <a:p>
                <a:pPr algn="ctr" defTabSz="575899">
                  <a:lnSpc>
                    <a:spcPts val="882"/>
                  </a:lnSpc>
                </a:pPr>
                <a:r>
                  <a:rPr lang="en-US" sz="900" dirty="0">
                    <a:solidFill>
                      <a:prstClr val="black"/>
                    </a:solidFill>
                  </a:rPr>
                  <a:t>private, commercial clouds</a:t>
                </a:r>
              </a:p>
            </p:txBody>
          </p:sp>
        </p:grpSp>
        <p:grpSp>
          <p:nvGrpSpPr>
            <p:cNvPr id="16" name="Group 15"/>
            <p:cNvGrpSpPr/>
            <p:nvPr/>
          </p:nvGrpSpPr>
          <p:grpSpPr>
            <a:xfrm>
              <a:off x="3666050" y="3587596"/>
              <a:ext cx="3187390" cy="870528"/>
              <a:chOff x="1582558" y="3777452"/>
              <a:chExt cx="5666465" cy="1160703"/>
            </a:xfrm>
          </p:grpSpPr>
          <p:pic>
            <p:nvPicPr>
              <p:cNvPr id="30" name="Picture 29" descr="OS2.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379709" y="4124805"/>
                <a:ext cx="1131957" cy="464144"/>
              </a:xfrm>
              <a:prstGeom prst="rect">
                <a:avLst/>
              </a:prstGeom>
            </p:spPr>
          </p:pic>
          <p:pic>
            <p:nvPicPr>
              <p:cNvPr id="23" name="Picture 22"/>
              <p:cNvPicPr>
                <a:picLocks noChangeAspect="1"/>
              </p:cNvPicPr>
              <p:nvPr/>
            </p:nvPicPr>
            <p:blipFill>
              <a:blip r:embed="rId8"/>
              <a:stretch>
                <a:fillRect/>
              </a:stretch>
            </p:blipFill>
            <p:spPr>
              <a:xfrm>
                <a:off x="3871975" y="4002056"/>
                <a:ext cx="1301938" cy="340590"/>
              </a:xfrm>
              <a:prstGeom prst="rect">
                <a:avLst/>
              </a:prstGeom>
            </p:spPr>
          </p:pic>
          <p:grpSp>
            <p:nvGrpSpPr>
              <p:cNvPr id="32" name="Group 31"/>
              <p:cNvGrpSpPr/>
              <p:nvPr/>
            </p:nvGrpSpPr>
            <p:grpSpPr>
              <a:xfrm>
                <a:off x="6204316" y="3777452"/>
                <a:ext cx="1024861" cy="556882"/>
                <a:chOff x="6251321" y="3694397"/>
                <a:chExt cx="2041332" cy="1334155"/>
              </a:xfrm>
            </p:grpSpPr>
            <p:pic>
              <p:nvPicPr>
                <p:cNvPr id="27" name="Picture 26" descr="OS.png"/>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251321" y="3694397"/>
                  <a:ext cx="1645163" cy="1088070"/>
                </a:xfrm>
                <a:prstGeom prst="rect">
                  <a:avLst/>
                </a:prstGeom>
              </p:spPr>
            </p:pic>
            <p:pic>
              <p:nvPicPr>
                <p:cNvPr id="26" name="Picture 25" descr="OF.png"/>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150970" y="3928429"/>
                  <a:ext cx="1141683" cy="1100123"/>
                </a:xfrm>
                <a:prstGeom prst="rect">
                  <a:avLst/>
                </a:prstGeom>
              </p:spPr>
            </p:pic>
          </p:grpSp>
          <p:grpSp>
            <p:nvGrpSpPr>
              <p:cNvPr id="31" name="Group 30"/>
              <p:cNvGrpSpPr/>
              <p:nvPr/>
            </p:nvGrpSpPr>
            <p:grpSpPr>
              <a:xfrm>
                <a:off x="1582558" y="4111208"/>
                <a:ext cx="1887601" cy="572231"/>
                <a:chOff x="1019688" y="3226084"/>
                <a:chExt cx="2069568" cy="679514"/>
              </a:xfrm>
            </p:grpSpPr>
            <p:pic>
              <p:nvPicPr>
                <p:cNvPr id="21" name="Picture 20" descr="irods.png"/>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387704" y="3226084"/>
                  <a:ext cx="1191056" cy="264679"/>
                </a:xfrm>
                <a:prstGeom prst="rect">
                  <a:avLst/>
                </a:prstGeom>
              </p:spPr>
            </p:pic>
            <p:sp>
              <p:nvSpPr>
                <p:cNvPr id="28" name="TextBox 27"/>
                <p:cNvSpPr txBox="1"/>
                <p:nvPr/>
              </p:nvSpPr>
              <p:spPr>
                <a:xfrm>
                  <a:off x="1019688" y="3615987"/>
                  <a:ext cx="2069568" cy="289611"/>
                </a:xfrm>
                <a:prstGeom prst="rect">
                  <a:avLst/>
                </a:prstGeom>
                <a:noFill/>
              </p:spPr>
              <p:txBody>
                <a:bodyPr wrap="none" rtlCol="0">
                  <a:spAutoFit/>
                </a:bodyPr>
                <a:lstStyle/>
                <a:p>
                  <a:pPr algn="ctr" defTabSz="575899">
                    <a:lnSpc>
                      <a:spcPts val="882"/>
                    </a:lnSpc>
                  </a:pPr>
                  <a:r>
                    <a:rPr lang="en-US" sz="1200" dirty="0">
                      <a:solidFill>
                        <a:prstClr val="black"/>
                      </a:solidFill>
                    </a:rPr>
                    <a:t>Data Management</a:t>
                  </a:r>
                </a:p>
              </p:txBody>
            </p:sp>
          </p:grpSp>
          <p:sp>
            <p:nvSpPr>
              <p:cNvPr id="34" name="TextBox 33"/>
              <p:cNvSpPr txBox="1"/>
              <p:nvPr/>
            </p:nvSpPr>
            <p:spPr>
              <a:xfrm>
                <a:off x="2838375" y="4678883"/>
                <a:ext cx="1560064" cy="259272"/>
              </a:xfrm>
              <a:prstGeom prst="rect">
                <a:avLst/>
              </a:prstGeom>
              <a:noFill/>
            </p:spPr>
            <p:txBody>
              <a:bodyPr wrap="none" rtlCol="0">
                <a:spAutoFit/>
              </a:bodyPr>
              <a:lstStyle/>
              <a:p>
                <a:pPr algn="ctr" defTabSz="575899">
                  <a:lnSpc>
                    <a:spcPts val="1109"/>
                  </a:lnSpc>
                </a:pPr>
                <a:r>
                  <a:rPr lang="en-US" sz="1200" dirty="0">
                    <a:solidFill>
                      <a:prstClr val="black"/>
                    </a:solidFill>
                  </a:rPr>
                  <a:t>Authentication</a:t>
                </a:r>
              </a:p>
            </p:txBody>
          </p:sp>
          <p:sp>
            <p:nvSpPr>
              <p:cNvPr id="114" name="TextBox 113"/>
              <p:cNvSpPr txBox="1"/>
              <p:nvPr/>
            </p:nvSpPr>
            <p:spPr>
              <a:xfrm>
                <a:off x="5588663" y="4264023"/>
                <a:ext cx="809908" cy="276998"/>
              </a:xfrm>
              <a:prstGeom prst="rect">
                <a:avLst/>
              </a:prstGeom>
              <a:noFill/>
            </p:spPr>
            <p:txBody>
              <a:bodyPr wrap="none" rtlCol="0">
                <a:spAutoFit/>
              </a:bodyPr>
              <a:lstStyle/>
              <a:p>
                <a:pPr algn="ctr" defTabSz="575899">
                  <a:lnSpc>
                    <a:spcPts val="882"/>
                  </a:lnSpc>
                </a:pPr>
                <a:r>
                  <a:rPr lang="en-US" sz="1200" dirty="0">
                    <a:solidFill>
                      <a:prstClr val="black"/>
                    </a:solidFill>
                  </a:rPr>
                  <a:t>OSG</a:t>
                </a:r>
              </a:p>
            </p:txBody>
          </p:sp>
          <p:sp>
            <p:nvSpPr>
              <p:cNvPr id="115" name="TextBox 114"/>
              <p:cNvSpPr txBox="1"/>
              <p:nvPr/>
            </p:nvSpPr>
            <p:spPr>
              <a:xfrm>
                <a:off x="3530442" y="4341394"/>
                <a:ext cx="1910432" cy="358992"/>
              </a:xfrm>
              <a:prstGeom prst="rect">
                <a:avLst/>
              </a:prstGeom>
              <a:noFill/>
            </p:spPr>
            <p:txBody>
              <a:bodyPr wrap="square" rtlCol="0">
                <a:spAutoFit/>
              </a:bodyPr>
              <a:lstStyle/>
              <a:p>
                <a:pPr algn="ctr" defTabSz="575899">
                  <a:lnSpc>
                    <a:spcPts val="882"/>
                  </a:lnSpc>
                </a:pPr>
                <a:r>
                  <a:rPr lang="en-US" sz="1200" dirty="0">
                    <a:solidFill>
                      <a:prstClr val="black"/>
                    </a:solidFill>
                  </a:rPr>
                  <a:t>HPC access, community</a:t>
                </a:r>
              </a:p>
            </p:txBody>
          </p:sp>
          <p:sp>
            <p:nvSpPr>
              <p:cNvPr id="116" name="TextBox 115"/>
              <p:cNvSpPr txBox="1"/>
              <p:nvPr/>
            </p:nvSpPr>
            <p:spPr>
              <a:xfrm>
                <a:off x="5338591" y="4662949"/>
                <a:ext cx="1910432" cy="230780"/>
              </a:xfrm>
              <a:prstGeom prst="rect">
                <a:avLst/>
              </a:prstGeom>
              <a:noFill/>
            </p:spPr>
            <p:txBody>
              <a:bodyPr wrap="square" rtlCol="0">
                <a:spAutoFit/>
              </a:bodyPr>
              <a:lstStyle/>
              <a:p>
                <a:pPr algn="ctr" defTabSz="575899">
                  <a:lnSpc>
                    <a:spcPts val="882"/>
                  </a:lnSpc>
                </a:pPr>
                <a:r>
                  <a:rPr lang="en-US" sz="1200" dirty="0">
                    <a:solidFill>
                      <a:prstClr val="black"/>
                    </a:solidFill>
                  </a:rPr>
                  <a:t>Workflow Systems</a:t>
                </a:r>
              </a:p>
            </p:txBody>
          </p:sp>
        </p:grpSp>
        <p:pic>
          <p:nvPicPr>
            <p:cNvPr id="4" name="Picture 3"/>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406459" y="3502539"/>
              <a:ext cx="804672" cy="254915"/>
            </a:xfrm>
            <a:prstGeom prst="rect">
              <a:avLst/>
            </a:prstGeom>
          </p:spPr>
        </p:pic>
      </p:grpSp>
      <p:pic>
        <p:nvPicPr>
          <p:cNvPr id="10" name="Picture 9"/>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7508391" y="3469880"/>
            <a:ext cx="876096" cy="298669"/>
          </a:xfrm>
          <a:prstGeom prst="rect">
            <a:avLst/>
          </a:prstGeom>
          <a:solidFill>
            <a:schemeClr val="tx2">
              <a:lumMod val="60000"/>
              <a:lumOff val="40000"/>
            </a:schemeClr>
          </a:solidFill>
        </p:spPr>
      </p:pic>
      <p:sp>
        <p:nvSpPr>
          <p:cNvPr id="88" name="TextBox 87"/>
          <p:cNvSpPr txBox="1"/>
          <p:nvPr/>
        </p:nvSpPr>
        <p:spPr>
          <a:xfrm>
            <a:off x="7199753" y="3914794"/>
            <a:ext cx="1363588" cy="334963"/>
          </a:xfrm>
          <a:prstGeom prst="rect">
            <a:avLst/>
          </a:prstGeom>
          <a:noFill/>
        </p:spPr>
        <p:txBody>
          <a:bodyPr wrap="square" rtlCol="0">
            <a:spAutoFit/>
          </a:bodyPr>
          <a:lstStyle/>
          <a:p>
            <a:pPr algn="ctr" defTabSz="575899">
              <a:lnSpc>
                <a:spcPts val="882"/>
              </a:lnSpc>
            </a:pPr>
            <a:r>
              <a:rPr lang="en-US" sz="1200" dirty="0">
                <a:solidFill>
                  <a:prstClr val="black"/>
                </a:solidFill>
              </a:rPr>
              <a:t>Collaboration Platforms</a:t>
            </a:r>
          </a:p>
        </p:txBody>
      </p:sp>
      <p:grpSp>
        <p:nvGrpSpPr>
          <p:cNvPr id="74" name="Group 73"/>
          <p:cNvGrpSpPr/>
          <p:nvPr/>
        </p:nvGrpSpPr>
        <p:grpSpPr>
          <a:xfrm>
            <a:off x="197285" y="1149988"/>
            <a:ext cx="1953179" cy="1868730"/>
            <a:chOff x="8225432" y="3114550"/>
            <a:chExt cx="1953179" cy="1868730"/>
          </a:xfrm>
        </p:grpSpPr>
        <p:sp>
          <p:nvSpPr>
            <p:cNvPr id="85" name="Oval 84"/>
            <p:cNvSpPr/>
            <p:nvPr/>
          </p:nvSpPr>
          <p:spPr>
            <a:xfrm>
              <a:off x="8243828" y="3114550"/>
              <a:ext cx="1892769" cy="1868730"/>
            </a:xfrm>
            <a:prstGeom prst="ellipse">
              <a:avLst/>
            </a:prstGeom>
            <a:solidFill>
              <a:srgbClr val="4BACC6"/>
            </a:solidFill>
            <a:ln w="381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7" name="TextBox 86"/>
            <p:cNvSpPr txBox="1"/>
            <p:nvPr/>
          </p:nvSpPr>
          <p:spPr>
            <a:xfrm>
              <a:off x="8225432" y="3508415"/>
              <a:ext cx="1953179" cy="830997"/>
            </a:xfrm>
            <a:prstGeom prst="rect">
              <a:avLst/>
            </a:prstGeom>
            <a:noFill/>
          </p:spPr>
          <p:txBody>
            <a:bodyPr wrap="none" rtlCol="0">
              <a:spAutoFit/>
            </a:bodyPr>
            <a:lstStyle/>
            <a:p>
              <a:pPr algn="ctr"/>
              <a:r>
                <a:rPr lang="en-US" sz="2400" b="1" dirty="0" smtClean="0">
                  <a:solidFill>
                    <a:schemeClr val="bg1"/>
                  </a:solidFill>
                </a:rPr>
                <a:t>Cyber </a:t>
              </a:r>
            </a:p>
            <a:p>
              <a:pPr algn="ctr"/>
              <a:r>
                <a:rPr lang="en-US" sz="2400" b="1" dirty="0" smtClean="0">
                  <a:solidFill>
                    <a:schemeClr val="bg1"/>
                  </a:solidFill>
                </a:rPr>
                <a:t>infrastructure</a:t>
              </a:r>
              <a:endParaRPr lang="en-US" sz="2400" b="1" dirty="0">
                <a:solidFill>
                  <a:schemeClr val="bg1"/>
                </a:solidFill>
              </a:endParaRPr>
            </a:p>
          </p:txBody>
        </p:sp>
      </p:grpSp>
      <p:sp>
        <p:nvSpPr>
          <p:cNvPr id="89" name="TextBox 88"/>
          <p:cNvSpPr txBox="1"/>
          <p:nvPr/>
        </p:nvSpPr>
        <p:spPr>
          <a:xfrm>
            <a:off x="11431123" y="6464710"/>
            <a:ext cx="418654" cy="369332"/>
          </a:xfrm>
          <a:prstGeom prst="rect">
            <a:avLst/>
          </a:prstGeom>
          <a:noFill/>
        </p:spPr>
        <p:txBody>
          <a:bodyPr wrap="none" rtlCol="0">
            <a:spAutoFit/>
          </a:bodyPr>
          <a:lstStyle/>
          <a:p>
            <a:r>
              <a:rPr lang="en-US" dirty="0" smtClean="0">
                <a:solidFill>
                  <a:srgbClr val="FFFFFF"/>
                </a:solidFill>
              </a:rPr>
              <a:t>18</a:t>
            </a:r>
            <a:endParaRPr lang="en-US" dirty="0">
              <a:solidFill>
                <a:srgbClr val="FFFFFF"/>
              </a:solidFill>
            </a:endParaRPr>
          </a:p>
        </p:txBody>
      </p:sp>
    </p:spTree>
    <p:extLst>
      <p:ext uri="{BB962C8B-B14F-4D97-AF65-F5344CB8AC3E}">
        <p14:creationId xmlns:p14="http://schemas.microsoft.com/office/powerpoint/2010/main" val="26845054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up)">
                                      <p:cBhvr>
                                        <p:cTn id="7" dur="500"/>
                                        <p:tgtEl>
                                          <p:spTgt spid="7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64"/>
                                        </p:tgtEl>
                                        <p:attrNameLst>
                                          <p:attrName>style.visibility</p:attrName>
                                        </p:attrNameLst>
                                      </p:cBhvr>
                                      <p:to>
                                        <p:strVal val="visible"/>
                                      </p:to>
                                    </p:set>
                                    <p:animEffect transition="in" filter="dissolve">
                                      <p:cBhvr>
                                        <p:cTn id="1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4" name="Group 63"/>
          <p:cNvGrpSpPr/>
          <p:nvPr/>
        </p:nvGrpSpPr>
        <p:grpSpPr>
          <a:xfrm>
            <a:off x="7252942" y="1870985"/>
            <a:ext cx="1" cy="3876400"/>
            <a:chOff x="8934104" y="2052996"/>
            <a:chExt cx="1" cy="4024694"/>
          </a:xfrm>
        </p:grpSpPr>
        <p:cxnSp>
          <p:nvCxnSpPr>
            <p:cNvPr id="66" name="Straight Arrow Connector 65"/>
            <p:cNvCxnSpPr/>
            <p:nvPr/>
          </p:nvCxnSpPr>
          <p:spPr>
            <a:xfrm flipV="1">
              <a:off x="8934104" y="2052996"/>
              <a:ext cx="0" cy="341946"/>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67" name="Straight Arrow Connector 66"/>
            <p:cNvCxnSpPr/>
            <p:nvPr/>
          </p:nvCxnSpPr>
          <p:spPr>
            <a:xfrm>
              <a:off x="8934105" y="5774891"/>
              <a:ext cx="0" cy="302799"/>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grpSp>
      <p:grpSp>
        <p:nvGrpSpPr>
          <p:cNvPr id="8" name="Group 7"/>
          <p:cNvGrpSpPr/>
          <p:nvPr/>
        </p:nvGrpSpPr>
        <p:grpSpPr>
          <a:xfrm>
            <a:off x="3082983" y="1213164"/>
            <a:ext cx="5520495" cy="4452473"/>
            <a:chOff x="3666050" y="1885906"/>
            <a:chExt cx="4350602" cy="3709567"/>
          </a:xfrm>
        </p:grpSpPr>
        <p:sp>
          <p:nvSpPr>
            <p:cNvPr id="39" name="Rounded Rectangle 38"/>
            <p:cNvSpPr/>
            <p:nvPr/>
          </p:nvSpPr>
          <p:spPr>
            <a:xfrm>
              <a:off x="3709215" y="3419737"/>
              <a:ext cx="4275806" cy="1090011"/>
            </a:xfrm>
            <a:prstGeom prst="roundRect">
              <a:avLst>
                <a:gd name="adj" fmla="val 30898"/>
              </a:avLst>
            </a:prstGeom>
            <a:solidFill>
              <a:schemeClr val="accent3">
                <a:lumMod val="20000"/>
                <a:lumOff val="80000"/>
                <a:alpha val="64000"/>
              </a:schemeClr>
            </a:solidFill>
            <a:ln>
              <a:solidFill>
                <a:srgbClr val="008000"/>
              </a:solidFill>
            </a:ln>
            <a:effectLst/>
          </p:spPr>
          <p:style>
            <a:lnRef idx="1">
              <a:schemeClr val="accent1"/>
            </a:lnRef>
            <a:fillRef idx="3">
              <a:schemeClr val="accent1"/>
            </a:fillRef>
            <a:effectRef idx="2">
              <a:schemeClr val="accent1"/>
            </a:effectRef>
            <a:fontRef idx="minor">
              <a:schemeClr val="lt1"/>
            </a:fontRef>
          </p:style>
          <p:txBody>
            <a:bodyPr lIns="48006" tIns="24003" rIns="48006" bIns="24003" rtlCol="0" anchor="ctr"/>
            <a:lstStyle/>
            <a:p>
              <a:pPr algn="ctr" defTabSz="575899"/>
              <a:endParaRPr lang="en-US" sz="1125">
                <a:solidFill>
                  <a:prstClr val="white"/>
                </a:solidFill>
              </a:endParaRPr>
            </a:p>
          </p:txBody>
        </p:sp>
        <p:grpSp>
          <p:nvGrpSpPr>
            <p:cNvPr id="22" name="Group 21"/>
            <p:cNvGrpSpPr/>
            <p:nvPr/>
          </p:nvGrpSpPr>
          <p:grpSpPr>
            <a:xfrm>
              <a:off x="3683626" y="1885906"/>
              <a:ext cx="4175861" cy="1629295"/>
              <a:chOff x="1703913" y="1796870"/>
              <a:chExt cx="6316136" cy="1747061"/>
            </a:xfrm>
          </p:grpSpPr>
          <p:grpSp>
            <p:nvGrpSpPr>
              <p:cNvPr id="18" name="Group 17"/>
              <p:cNvGrpSpPr/>
              <p:nvPr/>
            </p:nvGrpSpPr>
            <p:grpSpPr>
              <a:xfrm>
                <a:off x="6255780" y="1818697"/>
                <a:ext cx="1764269" cy="1280255"/>
                <a:chOff x="5271652" y="1468484"/>
                <a:chExt cx="1764269" cy="1280255"/>
              </a:xfrm>
            </p:grpSpPr>
            <p:pic>
              <p:nvPicPr>
                <p:cNvPr id="123" name="Picture 122"/>
                <p:cNvPicPr>
                  <a:picLocks noChangeAspect="1"/>
                </p:cNvPicPr>
                <p:nvPr/>
              </p:nvPicPr>
              <p:blipFill>
                <a:blip r:embed="rId3"/>
                <a:stretch>
                  <a:fillRect/>
                </a:stretch>
              </p:blipFill>
              <p:spPr>
                <a:xfrm>
                  <a:off x="5494247" y="1699147"/>
                  <a:ext cx="1341570" cy="791516"/>
                </a:xfrm>
                <a:prstGeom prst="rect">
                  <a:avLst/>
                </a:prstGeom>
              </p:spPr>
            </p:pic>
            <p:sp>
              <p:nvSpPr>
                <p:cNvPr id="124" name="Donut 123"/>
                <p:cNvSpPr/>
                <p:nvPr/>
              </p:nvSpPr>
              <p:spPr>
                <a:xfrm>
                  <a:off x="5513626" y="1526332"/>
                  <a:ext cx="1267826" cy="1045611"/>
                </a:xfrm>
                <a:prstGeom prst="donut">
                  <a:avLst>
                    <a:gd name="adj" fmla="val 17925"/>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575899"/>
                  <a:endParaRPr lang="en-US" sz="1125">
                    <a:solidFill>
                      <a:prstClr val="black"/>
                    </a:solidFill>
                  </a:endParaRPr>
                </a:p>
              </p:txBody>
            </p:sp>
            <p:sp>
              <p:nvSpPr>
                <p:cNvPr id="125" name="Rectangle 124"/>
                <p:cNvSpPr/>
                <p:nvPr/>
              </p:nvSpPr>
              <p:spPr>
                <a:xfrm>
                  <a:off x="6590730" y="1699146"/>
                  <a:ext cx="445191" cy="43129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575899"/>
                  <a:endParaRPr lang="en-US" sz="1125">
                    <a:solidFill>
                      <a:prstClr val="white"/>
                    </a:solidFill>
                  </a:endParaRPr>
                </a:p>
              </p:txBody>
            </p:sp>
            <p:sp>
              <p:nvSpPr>
                <p:cNvPr id="126" name="Rectangle 125"/>
                <p:cNvSpPr/>
                <p:nvPr/>
              </p:nvSpPr>
              <p:spPr>
                <a:xfrm rot="2224751">
                  <a:off x="6581408" y="1974949"/>
                  <a:ext cx="445191" cy="70137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575899"/>
                  <a:endParaRPr lang="en-US" sz="1125">
                    <a:solidFill>
                      <a:prstClr val="white"/>
                    </a:solidFill>
                  </a:endParaRPr>
                </a:p>
              </p:txBody>
            </p:sp>
            <p:sp>
              <p:nvSpPr>
                <p:cNvPr id="127" name="Rectangle 126"/>
                <p:cNvSpPr/>
                <p:nvPr/>
              </p:nvSpPr>
              <p:spPr>
                <a:xfrm rot="2224751">
                  <a:off x="5271652" y="1468484"/>
                  <a:ext cx="445191" cy="70137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575899"/>
                  <a:endParaRPr lang="en-US" sz="1125">
                    <a:solidFill>
                      <a:prstClr val="white"/>
                    </a:solidFill>
                  </a:endParaRPr>
                </a:p>
              </p:txBody>
            </p:sp>
            <p:sp>
              <p:nvSpPr>
                <p:cNvPr id="128" name="Rectangle 127"/>
                <p:cNvSpPr/>
                <p:nvPr/>
              </p:nvSpPr>
              <p:spPr>
                <a:xfrm rot="8288507">
                  <a:off x="5399308" y="2047368"/>
                  <a:ext cx="445191" cy="70137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575899"/>
                  <a:endParaRPr lang="en-US" sz="1125">
                    <a:solidFill>
                      <a:prstClr val="white"/>
                    </a:solidFill>
                  </a:endParaRPr>
                </a:p>
              </p:txBody>
            </p:sp>
          </p:grpSp>
          <p:grpSp>
            <p:nvGrpSpPr>
              <p:cNvPr id="20" name="Group 19"/>
              <p:cNvGrpSpPr/>
              <p:nvPr/>
            </p:nvGrpSpPr>
            <p:grpSpPr>
              <a:xfrm>
                <a:off x="1703913" y="1796870"/>
                <a:ext cx="1514617" cy="1045611"/>
                <a:chOff x="1703913" y="1796870"/>
                <a:chExt cx="1514617" cy="1045611"/>
              </a:xfrm>
            </p:grpSpPr>
            <p:pic>
              <p:nvPicPr>
                <p:cNvPr id="61" name="Picture 60" descr="Screen Shot 2015-08-24 at 8.56.33 AM.png"/>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1863601" y="2004396"/>
                  <a:ext cx="1340088" cy="671257"/>
                </a:xfrm>
                <a:prstGeom prst="rect">
                  <a:avLst/>
                </a:prstGeom>
              </p:spPr>
            </p:pic>
            <p:sp>
              <p:nvSpPr>
                <p:cNvPr id="62" name="Rectangle 61"/>
                <p:cNvSpPr/>
                <p:nvPr/>
              </p:nvSpPr>
              <p:spPr>
                <a:xfrm>
                  <a:off x="2773339" y="1988328"/>
                  <a:ext cx="445191" cy="69042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575899"/>
                  <a:endParaRPr lang="en-US" sz="1125">
                    <a:solidFill>
                      <a:prstClr val="white"/>
                    </a:solidFill>
                  </a:endParaRPr>
                </a:p>
              </p:txBody>
            </p:sp>
            <p:sp>
              <p:nvSpPr>
                <p:cNvPr id="63" name="Donut 62"/>
                <p:cNvSpPr/>
                <p:nvPr/>
              </p:nvSpPr>
              <p:spPr>
                <a:xfrm>
                  <a:off x="1703913" y="1796870"/>
                  <a:ext cx="1267826" cy="1045611"/>
                </a:xfrm>
                <a:prstGeom prst="donut">
                  <a:avLst>
                    <a:gd name="adj" fmla="val 17925"/>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575899"/>
                  <a:endParaRPr lang="en-US" sz="1125">
                    <a:solidFill>
                      <a:prstClr val="black"/>
                    </a:solidFill>
                  </a:endParaRPr>
                </a:p>
              </p:txBody>
            </p:sp>
          </p:grpSp>
          <p:sp>
            <p:nvSpPr>
              <p:cNvPr id="38" name="Oval 37"/>
              <p:cNvSpPr/>
              <p:nvPr/>
            </p:nvSpPr>
            <p:spPr>
              <a:xfrm>
                <a:off x="2025264" y="2490663"/>
                <a:ext cx="1891479" cy="971988"/>
              </a:xfrm>
              <a:prstGeom prst="ellipse">
                <a:avLst/>
              </a:prstGeom>
              <a:solidFill>
                <a:schemeClr val="accent3">
                  <a:lumMod val="20000"/>
                  <a:lumOff val="80000"/>
                  <a:alpha val="64000"/>
                </a:schemeClr>
              </a:solidFill>
              <a:ln>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575899"/>
                <a:endParaRPr lang="en-US" sz="1125">
                  <a:solidFill>
                    <a:prstClr val="white"/>
                  </a:solidFill>
                </a:endParaRPr>
              </a:p>
            </p:txBody>
          </p:sp>
          <p:sp>
            <p:nvSpPr>
              <p:cNvPr id="35" name="TextBox 34"/>
              <p:cNvSpPr txBox="1"/>
              <p:nvPr/>
            </p:nvSpPr>
            <p:spPr>
              <a:xfrm>
                <a:off x="2032475" y="2737283"/>
                <a:ext cx="1757677" cy="334531"/>
              </a:xfrm>
              <a:prstGeom prst="rect">
                <a:avLst/>
              </a:prstGeom>
              <a:noFill/>
            </p:spPr>
            <p:txBody>
              <a:bodyPr wrap="square" rtlCol="0">
                <a:spAutoFit/>
              </a:bodyPr>
              <a:lstStyle/>
              <a:p>
                <a:pPr algn="ctr" defTabSz="575899">
                  <a:lnSpc>
                    <a:spcPts val="1109"/>
                  </a:lnSpc>
                </a:pPr>
                <a:r>
                  <a:rPr lang="en-US" sz="1400" dirty="0">
                    <a:solidFill>
                      <a:srgbClr val="2E454E"/>
                    </a:solidFill>
                  </a:rPr>
                  <a:t>Science </a:t>
                </a:r>
              </a:p>
              <a:p>
                <a:pPr algn="ctr" defTabSz="575899">
                  <a:lnSpc>
                    <a:spcPts val="1109"/>
                  </a:lnSpc>
                </a:pPr>
                <a:r>
                  <a:rPr lang="en-US" sz="1400" dirty="0">
                    <a:solidFill>
                      <a:srgbClr val="2E454E"/>
                    </a:solidFill>
                  </a:rPr>
                  <a:t>Portals</a:t>
                </a:r>
              </a:p>
            </p:txBody>
          </p:sp>
          <p:sp>
            <p:nvSpPr>
              <p:cNvPr id="91" name="Oval 90"/>
              <p:cNvSpPr/>
              <p:nvPr/>
            </p:nvSpPr>
            <p:spPr>
              <a:xfrm>
                <a:off x="5621904" y="2571943"/>
                <a:ext cx="1891479" cy="971988"/>
              </a:xfrm>
              <a:prstGeom prst="ellipse">
                <a:avLst/>
              </a:prstGeom>
              <a:solidFill>
                <a:schemeClr val="accent3">
                  <a:lumMod val="20000"/>
                  <a:lumOff val="80000"/>
                  <a:alpha val="64000"/>
                </a:schemeClr>
              </a:solidFill>
              <a:ln>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575899"/>
                <a:endParaRPr lang="en-US" sz="1125">
                  <a:solidFill>
                    <a:prstClr val="white"/>
                  </a:solidFill>
                </a:endParaRPr>
              </a:p>
            </p:txBody>
          </p:sp>
          <p:sp>
            <p:nvSpPr>
              <p:cNvPr id="93" name="TextBox 92"/>
              <p:cNvSpPr txBox="1"/>
              <p:nvPr/>
            </p:nvSpPr>
            <p:spPr>
              <a:xfrm>
                <a:off x="5709921" y="2797940"/>
                <a:ext cx="1757677" cy="334531"/>
              </a:xfrm>
              <a:prstGeom prst="rect">
                <a:avLst/>
              </a:prstGeom>
              <a:noFill/>
            </p:spPr>
            <p:txBody>
              <a:bodyPr wrap="square" rtlCol="0">
                <a:spAutoFit/>
              </a:bodyPr>
              <a:lstStyle/>
              <a:p>
                <a:pPr algn="ctr" defTabSz="575899">
                  <a:lnSpc>
                    <a:spcPts val="1109"/>
                  </a:lnSpc>
                </a:pPr>
                <a:r>
                  <a:rPr lang="en-US" sz="1400" dirty="0">
                    <a:solidFill>
                      <a:srgbClr val="2E454E"/>
                    </a:solidFill>
                  </a:rPr>
                  <a:t>Research Facilities</a:t>
                </a:r>
              </a:p>
            </p:txBody>
          </p:sp>
          <p:sp>
            <p:nvSpPr>
              <p:cNvPr id="58" name="TextBox 57"/>
              <p:cNvSpPr txBox="1"/>
              <p:nvPr/>
            </p:nvSpPr>
            <p:spPr>
              <a:xfrm>
                <a:off x="5181764" y="2980592"/>
                <a:ext cx="647470" cy="538609"/>
              </a:xfrm>
              <a:prstGeom prst="rect">
                <a:avLst/>
              </a:prstGeom>
              <a:noFill/>
            </p:spPr>
            <p:txBody>
              <a:bodyPr wrap="none" rtlCol="0">
                <a:spAutoFit/>
              </a:bodyPr>
              <a:lstStyle/>
              <a:p>
                <a:pPr defTabSz="575899"/>
                <a:r>
                  <a:rPr lang="en-US" sz="2025" dirty="0">
                    <a:solidFill>
                      <a:srgbClr val="008000"/>
                    </a:solidFill>
                  </a:rPr>
                  <a:t>…</a:t>
                </a:r>
              </a:p>
            </p:txBody>
          </p:sp>
          <p:grpSp>
            <p:nvGrpSpPr>
              <p:cNvPr id="19" name="Group 18"/>
              <p:cNvGrpSpPr/>
              <p:nvPr/>
            </p:nvGrpSpPr>
            <p:grpSpPr>
              <a:xfrm>
                <a:off x="3782938" y="2341960"/>
                <a:ext cx="1638863" cy="870951"/>
                <a:chOff x="5002588" y="2744663"/>
                <a:chExt cx="1926735" cy="971988"/>
              </a:xfrm>
            </p:grpSpPr>
            <p:sp>
              <p:nvSpPr>
                <p:cNvPr id="97" name="Oval 96"/>
                <p:cNvSpPr/>
                <p:nvPr/>
              </p:nvSpPr>
              <p:spPr>
                <a:xfrm>
                  <a:off x="5022464" y="2744663"/>
                  <a:ext cx="1891479" cy="971988"/>
                </a:xfrm>
                <a:prstGeom prst="ellipse">
                  <a:avLst/>
                </a:prstGeom>
                <a:solidFill>
                  <a:schemeClr val="accent3">
                    <a:lumMod val="20000"/>
                    <a:lumOff val="80000"/>
                    <a:alpha val="64000"/>
                  </a:schemeClr>
                </a:solidFill>
                <a:ln>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575899"/>
                  <a:endParaRPr lang="en-US" sz="1125">
                    <a:solidFill>
                      <a:prstClr val="white"/>
                    </a:solidFill>
                  </a:endParaRPr>
                </a:p>
              </p:txBody>
            </p:sp>
            <p:sp>
              <p:nvSpPr>
                <p:cNvPr id="98" name="TextBox 97"/>
                <p:cNvSpPr txBox="1"/>
                <p:nvPr/>
              </p:nvSpPr>
              <p:spPr>
                <a:xfrm>
                  <a:off x="5002588" y="3003494"/>
                  <a:ext cx="1926735" cy="322197"/>
                </a:xfrm>
                <a:prstGeom prst="rect">
                  <a:avLst/>
                </a:prstGeom>
                <a:noFill/>
              </p:spPr>
              <p:txBody>
                <a:bodyPr wrap="square" rtlCol="0">
                  <a:spAutoFit/>
                </a:bodyPr>
                <a:lstStyle/>
                <a:p>
                  <a:pPr algn="ctr" defTabSz="575899">
                    <a:lnSpc>
                      <a:spcPts val="919"/>
                    </a:lnSpc>
                  </a:pPr>
                  <a:r>
                    <a:rPr lang="en-US" sz="1400" dirty="0">
                      <a:solidFill>
                        <a:srgbClr val="2E454E"/>
                      </a:solidFill>
                    </a:rPr>
                    <a:t>Applications,</a:t>
                  </a:r>
                </a:p>
                <a:p>
                  <a:pPr algn="ctr" defTabSz="575899">
                    <a:lnSpc>
                      <a:spcPts val="919"/>
                    </a:lnSpc>
                  </a:pPr>
                  <a:r>
                    <a:rPr lang="en-US" sz="1400" dirty="0">
                      <a:solidFill>
                        <a:srgbClr val="2E454E"/>
                      </a:solidFill>
                    </a:rPr>
                    <a:t>Frameworks</a:t>
                  </a:r>
                </a:p>
              </p:txBody>
            </p:sp>
          </p:grpSp>
        </p:grpSp>
        <p:grpSp>
          <p:nvGrpSpPr>
            <p:cNvPr id="7" name="Group 6"/>
            <p:cNvGrpSpPr/>
            <p:nvPr/>
          </p:nvGrpSpPr>
          <p:grpSpPr>
            <a:xfrm>
              <a:off x="3677585" y="4608528"/>
              <a:ext cx="4339067" cy="986945"/>
              <a:chOff x="1930851" y="5001704"/>
              <a:chExt cx="6817612" cy="1089820"/>
            </a:xfrm>
          </p:grpSpPr>
          <p:grpSp>
            <p:nvGrpSpPr>
              <p:cNvPr id="5" name="Group 4"/>
              <p:cNvGrpSpPr/>
              <p:nvPr/>
            </p:nvGrpSpPr>
            <p:grpSpPr>
              <a:xfrm>
                <a:off x="1930851" y="5001704"/>
                <a:ext cx="6817612" cy="1089820"/>
                <a:chOff x="-3449170" y="2611005"/>
                <a:chExt cx="6817612" cy="1089820"/>
              </a:xfrm>
            </p:grpSpPr>
            <p:sp>
              <p:nvSpPr>
                <p:cNvPr id="40" name="Rounded Rectangle 39"/>
                <p:cNvSpPr/>
                <p:nvPr/>
              </p:nvSpPr>
              <p:spPr>
                <a:xfrm>
                  <a:off x="-3449170" y="2611005"/>
                  <a:ext cx="6817612" cy="1089820"/>
                </a:xfrm>
                <a:prstGeom prst="roundRect">
                  <a:avLst>
                    <a:gd name="adj" fmla="val 30898"/>
                  </a:avLst>
                </a:prstGeom>
                <a:solidFill>
                  <a:schemeClr val="accent3">
                    <a:lumMod val="20000"/>
                    <a:lumOff val="80000"/>
                    <a:alpha val="64000"/>
                  </a:schemeClr>
                </a:solidFill>
                <a:ln>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575899"/>
                  <a:endParaRPr lang="en-US" sz="1125">
                    <a:solidFill>
                      <a:prstClr val="white"/>
                    </a:solidFill>
                  </a:endParaRPr>
                </a:p>
              </p:txBody>
            </p:sp>
            <p:grpSp>
              <p:nvGrpSpPr>
                <p:cNvPr id="2" name="Group 1"/>
                <p:cNvGrpSpPr/>
                <p:nvPr/>
              </p:nvGrpSpPr>
              <p:grpSpPr>
                <a:xfrm>
                  <a:off x="-3418069" y="2675392"/>
                  <a:ext cx="6485614" cy="1008020"/>
                  <a:chOff x="-3418069" y="1319380"/>
                  <a:chExt cx="6485614" cy="1008020"/>
                </a:xfrm>
              </p:grpSpPr>
              <p:sp>
                <p:nvSpPr>
                  <p:cNvPr id="51" name="TextBox 50"/>
                  <p:cNvSpPr txBox="1"/>
                  <p:nvPr/>
                </p:nvSpPr>
                <p:spPr>
                  <a:xfrm>
                    <a:off x="-672384" y="1319380"/>
                    <a:ext cx="1581806" cy="584776"/>
                  </a:xfrm>
                  <a:prstGeom prst="rect">
                    <a:avLst/>
                  </a:prstGeom>
                  <a:noFill/>
                </p:spPr>
                <p:txBody>
                  <a:bodyPr wrap="square" rtlCol="0">
                    <a:spAutoFit/>
                  </a:bodyPr>
                  <a:lstStyle/>
                  <a:p>
                    <a:pPr algn="ctr" defTabSz="575899">
                      <a:lnSpc>
                        <a:spcPts val="882"/>
                      </a:lnSpc>
                    </a:pPr>
                    <a:r>
                      <a:rPr lang="en-US" sz="900" dirty="0">
                        <a:solidFill>
                          <a:prstClr val="black"/>
                        </a:solidFill>
                      </a:rPr>
                      <a:t>campus, national resources</a:t>
                    </a:r>
                  </a:p>
                </p:txBody>
              </p:sp>
              <p:sp>
                <p:nvSpPr>
                  <p:cNvPr id="53" name="TextBox 52"/>
                  <p:cNvSpPr txBox="1"/>
                  <p:nvPr/>
                </p:nvSpPr>
                <p:spPr>
                  <a:xfrm>
                    <a:off x="1198249" y="1370803"/>
                    <a:ext cx="1729998" cy="484298"/>
                  </a:xfrm>
                  <a:prstGeom prst="rect">
                    <a:avLst/>
                  </a:prstGeom>
                  <a:noFill/>
                </p:spPr>
                <p:txBody>
                  <a:bodyPr wrap="square" rtlCol="0">
                    <a:spAutoFit/>
                  </a:bodyPr>
                  <a:lstStyle/>
                  <a:p>
                    <a:pPr algn="ctr" defTabSz="575899">
                      <a:lnSpc>
                        <a:spcPts val="882"/>
                      </a:lnSpc>
                    </a:pPr>
                    <a:r>
                      <a:rPr lang="en-US" sz="975" b="1" dirty="0">
                        <a:solidFill>
                          <a:prstClr val="black"/>
                        </a:solidFill>
                      </a:rPr>
                      <a:t>NSF-supported  </a:t>
                    </a:r>
                  </a:p>
                  <a:p>
                    <a:pPr algn="ctr" defTabSz="575899">
                      <a:lnSpc>
                        <a:spcPts val="882"/>
                      </a:lnSpc>
                    </a:pPr>
                    <a:r>
                      <a:rPr lang="en-US" sz="975" b="1" dirty="0">
                        <a:solidFill>
                          <a:prstClr val="black"/>
                        </a:solidFill>
                      </a:rPr>
                      <a:t>resources</a:t>
                    </a:r>
                  </a:p>
                  <a:p>
                    <a:pPr algn="ctr" defTabSz="575899">
                      <a:lnSpc>
                        <a:spcPts val="882"/>
                      </a:lnSpc>
                    </a:pPr>
                    <a:endParaRPr lang="en-US" sz="900" dirty="0">
                      <a:solidFill>
                        <a:prstClr val="black"/>
                      </a:solidFill>
                    </a:endParaRPr>
                  </a:p>
                </p:txBody>
              </p:sp>
              <p:cxnSp>
                <p:nvCxnSpPr>
                  <p:cNvPr id="54" name="Straight Arrow Connector 53"/>
                  <p:cNvCxnSpPr/>
                  <p:nvPr/>
                </p:nvCxnSpPr>
                <p:spPr>
                  <a:xfrm flipV="1">
                    <a:off x="1841235" y="1968328"/>
                    <a:ext cx="421913" cy="1162"/>
                  </a:xfrm>
                  <a:prstGeom prst="straightConnector1">
                    <a:avLst/>
                  </a:prstGeom>
                  <a:ln w="9525">
                    <a:solidFill>
                      <a:srgbClr val="000090"/>
                    </a:solidFill>
                    <a:prstDash val="dash"/>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55" name="Straight Arrow Connector 54"/>
                  <p:cNvCxnSpPr/>
                  <p:nvPr/>
                </p:nvCxnSpPr>
                <p:spPr>
                  <a:xfrm>
                    <a:off x="2317615" y="1969490"/>
                    <a:ext cx="184869" cy="0"/>
                  </a:xfrm>
                  <a:prstGeom prst="straightConnector1">
                    <a:avLst/>
                  </a:prstGeom>
                  <a:ln w="9525">
                    <a:solidFill>
                      <a:srgbClr val="000090"/>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56" name="Straight Arrow Connector 55"/>
                  <p:cNvCxnSpPr/>
                  <p:nvPr/>
                </p:nvCxnSpPr>
                <p:spPr>
                  <a:xfrm flipH="1">
                    <a:off x="1680161" y="1968328"/>
                    <a:ext cx="161074" cy="1162"/>
                  </a:xfrm>
                  <a:prstGeom prst="straightConnector1">
                    <a:avLst/>
                  </a:prstGeom>
                  <a:ln w="9525">
                    <a:solidFill>
                      <a:srgbClr val="000090"/>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57" name="TextBox 56"/>
                  <p:cNvSpPr txBox="1"/>
                  <p:nvPr/>
                </p:nvSpPr>
                <p:spPr>
                  <a:xfrm>
                    <a:off x="-3418069" y="1396687"/>
                    <a:ext cx="1479141" cy="276999"/>
                  </a:xfrm>
                  <a:prstGeom prst="rect">
                    <a:avLst/>
                  </a:prstGeom>
                  <a:noFill/>
                </p:spPr>
                <p:txBody>
                  <a:bodyPr wrap="square" rtlCol="0">
                    <a:spAutoFit/>
                  </a:bodyPr>
                  <a:lstStyle/>
                  <a:p>
                    <a:pPr algn="ctr" defTabSz="575899">
                      <a:lnSpc>
                        <a:spcPts val="882"/>
                      </a:lnSpc>
                    </a:pPr>
                    <a:r>
                      <a:rPr lang="en-US" sz="900" dirty="0">
                        <a:solidFill>
                          <a:prstClr val="black"/>
                        </a:solidFill>
                      </a:rPr>
                      <a:t>international</a:t>
                    </a:r>
                  </a:p>
                </p:txBody>
              </p:sp>
              <p:pic>
                <p:nvPicPr>
                  <p:cNvPr id="60" name="Picture 59" descr="server_light.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39756" y="1762710"/>
                    <a:ext cx="282885" cy="282363"/>
                  </a:xfrm>
                  <a:prstGeom prst="rect">
                    <a:avLst/>
                  </a:prstGeom>
                </p:spPr>
              </p:pic>
              <p:pic>
                <p:nvPicPr>
                  <p:cNvPr id="69" name="Picture 68" descr="disk.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971017" y="1906009"/>
                    <a:ext cx="217158" cy="216042"/>
                  </a:xfrm>
                  <a:prstGeom prst="rect">
                    <a:avLst/>
                  </a:prstGeom>
                </p:spPr>
              </p:pic>
              <p:pic>
                <p:nvPicPr>
                  <p:cNvPr id="71" name="Picture 70" descr="server_light.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02564" y="1758982"/>
                    <a:ext cx="282885" cy="282363"/>
                  </a:xfrm>
                  <a:prstGeom prst="rect">
                    <a:avLst/>
                  </a:prstGeom>
                </p:spPr>
              </p:pic>
              <p:pic>
                <p:nvPicPr>
                  <p:cNvPr id="73" name="Picture 72" descr="disk.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733825" y="1902281"/>
                    <a:ext cx="217158" cy="216042"/>
                  </a:xfrm>
                  <a:prstGeom prst="rect">
                    <a:avLst/>
                  </a:prstGeom>
                </p:spPr>
              </p:pic>
              <p:pic>
                <p:nvPicPr>
                  <p:cNvPr id="75" name="Picture 74" descr="server_light.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8659" y="1760531"/>
                    <a:ext cx="282885" cy="282363"/>
                  </a:xfrm>
                  <a:prstGeom prst="rect">
                    <a:avLst/>
                  </a:prstGeom>
                </p:spPr>
              </p:pic>
              <p:pic>
                <p:nvPicPr>
                  <p:cNvPr id="77" name="Picture 76" descr="disk.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99920" y="1903830"/>
                    <a:ext cx="217158" cy="216042"/>
                  </a:xfrm>
                  <a:prstGeom prst="rect">
                    <a:avLst/>
                  </a:prstGeom>
                </p:spPr>
              </p:pic>
              <p:pic>
                <p:nvPicPr>
                  <p:cNvPr id="79" name="Picture 78" descr="server_light.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10709" y="1773164"/>
                    <a:ext cx="282885" cy="282363"/>
                  </a:xfrm>
                  <a:prstGeom prst="rect">
                    <a:avLst/>
                  </a:prstGeom>
                </p:spPr>
              </p:pic>
              <p:pic>
                <p:nvPicPr>
                  <p:cNvPr id="81" name="Picture 80" descr="disk.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79448" y="1916463"/>
                    <a:ext cx="217158" cy="216042"/>
                  </a:xfrm>
                  <a:prstGeom prst="rect">
                    <a:avLst/>
                  </a:prstGeom>
                </p:spPr>
              </p:pic>
              <p:pic>
                <p:nvPicPr>
                  <p:cNvPr id="84" name="Picture 83" descr="server_light.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33745" y="1775612"/>
                    <a:ext cx="282885" cy="282363"/>
                  </a:xfrm>
                  <a:prstGeom prst="rect">
                    <a:avLst/>
                  </a:prstGeom>
                </p:spPr>
              </p:pic>
              <p:pic>
                <p:nvPicPr>
                  <p:cNvPr id="86" name="Picture 85" descr="disk.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502484" y="1918911"/>
                    <a:ext cx="217158" cy="216042"/>
                  </a:xfrm>
                  <a:prstGeom prst="rect">
                    <a:avLst/>
                  </a:prstGeom>
                </p:spPr>
              </p:pic>
              <p:sp>
                <p:nvSpPr>
                  <p:cNvPr id="112" name="Rectangle 111"/>
                  <p:cNvSpPr/>
                  <p:nvPr/>
                </p:nvSpPr>
                <p:spPr>
                  <a:xfrm>
                    <a:off x="-3089786" y="2141946"/>
                    <a:ext cx="6157331" cy="185454"/>
                  </a:xfrm>
                  <a:prstGeom prst="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575899"/>
                    <a:r>
                      <a:rPr lang="en-US" sz="750" b="1" dirty="0">
                        <a:solidFill>
                          <a:srgbClr val="000000"/>
                        </a:solidFill>
                      </a:rPr>
                      <a:t>National/International Research and Education Networks, Commercial Networks</a:t>
                    </a:r>
                  </a:p>
                </p:txBody>
              </p:sp>
            </p:grpSp>
          </p:grpSp>
          <p:sp>
            <p:nvSpPr>
              <p:cNvPr id="113" name="TextBox 112"/>
              <p:cNvSpPr txBox="1"/>
              <p:nvPr/>
            </p:nvSpPr>
            <p:spPr>
              <a:xfrm>
                <a:off x="3191422" y="5058091"/>
                <a:ext cx="1576115" cy="584776"/>
              </a:xfrm>
              <a:prstGeom prst="rect">
                <a:avLst/>
              </a:prstGeom>
              <a:noFill/>
            </p:spPr>
            <p:txBody>
              <a:bodyPr wrap="square" rtlCol="0">
                <a:spAutoFit/>
              </a:bodyPr>
              <a:lstStyle/>
              <a:p>
                <a:pPr algn="ctr" defTabSz="575899">
                  <a:lnSpc>
                    <a:spcPts val="882"/>
                  </a:lnSpc>
                </a:pPr>
                <a:r>
                  <a:rPr lang="en-US" sz="900" dirty="0">
                    <a:solidFill>
                      <a:prstClr val="black"/>
                    </a:solidFill>
                  </a:rPr>
                  <a:t>private, commercial clouds</a:t>
                </a:r>
              </a:p>
            </p:txBody>
          </p:sp>
        </p:grpSp>
        <p:grpSp>
          <p:nvGrpSpPr>
            <p:cNvPr id="16" name="Group 15"/>
            <p:cNvGrpSpPr/>
            <p:nvPr/>
          </p:nvGrpSpPr>
          <p:grpSpPr>
            <a:xfrm>
              <a:off x="3666050" y="3587596"/>
              <a:ext cx="3187390" cy="870528"/>
              <a:chOff x="1582558" y="3777452"/>
              <a:chExt cx="5666465" cy="1160703"/>
            </a:xfrm>
          </p:grpSpPr>
          <p:pic>
            <p:nvPicPr>
              <p:cNvPr id="30" name="Picture 29" descr="OS2.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379709" y="4124805"/>
                <a:ext cx="1131957" cy="464144"/>
              </a:xfrm>
              <a:prstGeom prst="rect">
                <a:avLst/>
              </a:prstGeom>
            </p:spPr>
          </p:pic>
          <p:pic>
            <p:nvPicPr>
              <p:cNvPr id="23" name="Picture 22"/>
              <p:cNvPicPr>
                <a:picLocks noChangeAspect="1"/>
              </p:cNvPicPr>
              <p:nvPr/>
            </p:nvPicPr>
            <p:blipFill>
              <a:blip r:embed="rId8"/>
              <a:stretch>
                <a:fillRect/>
              </a:stretch>
            </p:blipFill>
            <p:spPr>
              <a:xfrm>
                <a:off x="3871975" y="4002056"/>
                <a:ext cx="1301938" cy="340590"/>
              </a:xfrm>
              <a:prstGeom prst="rect">
                <a:avLst/>
              </a:prstGeom>
            </p:spPr>
          </p:pic>
          <p:grpSp>
            <p:nvGrpSpPr>
              <p:cNvPr id="32" name="Group 31"/>
              <p:cNvGrpSpPr/>
              <p:nvPr/>
            </p:nvGrpSpPr>
            <p:grpSpPr>
              <a:xfrm>
                <a:off x="6204316" y="3777452"/>
                <a:ext cx="1024861" cy="556882"/>
                <a:chOff x="6251321" y="3694397"/>
                <a:chExt cx="2041332" cy="1334155"/>
              </a:xfrm>
            </p:grpSpPr>
            <p:pic>
              <p:nvPicPr>
                <p:cNvPr id="27" name="Picture 26" descr="OS.png"/>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251321" y="3694397"/>
                  <a:ext cx="1645163" cy="1088070"/>
                </a:xfrm>
                <a:prstGeom prst="rect">
                  <a:avLst/>
                </a:prstGeom>
              </p:spPr>
            </p:pic>
            <p:pic>
              <p:nvPicPr>
                <p:cNvPr id="26" name="Picture 25" descr="OF.png"/>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150970" y="3928429"/>
                  <a:ext cx="1141683" cy="1100123"/>
                </a:xfrm>
                <a:prstGeom prst="rect">
                  <a:avLst/>
                </a:prstGeom>
              </p:spPr>
            </p:pic>
          </p:grpSp>
          <p:grpSp>
            <p:nvGrpSpPr>
              <p:cNvPr id="31" name="Group 30"/>
              <p:cNvGrpSpPr/>
              <p:nvPr/>
            </p:nvGrpSpPr>
            <p:grpSpPr>
              <a:xfrm>
                <a:off x="1582558" y="4111208"/>
                <a:ext cx="1887601" cy="572231"/>
                <a:chOff x="1019688" y="3226084"/>
                <a:chExt cx="2069568" cy="679514"/>
              </a:xfrm>
            </p:grpSpPr>
            <p:pic>
              <p:nvPicPr>
                <p:cNvPr id="21" name="Picture 20" descr="irods.png"/>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387704" y="3226084"/>
                  <a:ext cx="1191056" cy="264679"/>
                </a:xfrm>
                <a:prstGeom prst="rect">
                  <a:avLst/>
                </a:prstGeom>
              </p:spPr>
            </p:pic>
            <p:sp>
              <p:nvSpPr>
                <p:cNvPr id="28" name="TextBox 27"/>
                <p:cNvSpPr txBox="1"/>
                <p:nvPr/>
              </p:nvSpPr>
              <p:spPr>
                <a:xfrm>
                  <a:off x="1019688" y="3615987"/>
                  <a:ext cx="2069568" cy="289611"/>
                </a:xfrm>
                <a:prstGeom prst="rect">
                  <a:avLst/>
                </a:prstGeom>
                <a:noFill/>
              </p:spPr>
              <p:txBody>
                <a:bodyPr wrap="none" rtlCol="0">
                  <a:spAutoFit/>
                </a:bodyPr>
                <a:lstStyle/>
                <a:p>
                  <a:pPr algn="ctr" defTabSz="575899">
                    <a:lnSpc>
                      <a:spcPts val="882"/>
                    </a:lnSpc>
                  </a:pPr>
                  <a:r>
                    <a:rPr lang="en-US" sz="1200" dirty="0">
                      <a:solidFill>
                        <a:prstClr val="black"/>
                      </a:solidFill>
                    </a:rPr>
                    <a:t>Data Management</a:t>
                  </a:r>
                </a:p>
              </p:txBody>
            </p:sp>
          </p:grpSp>
          <p:sp>
            <p:nvSpPr>
              <p:cNvPr id="34" name="TextBox 33"/>
              <p:cNvSpPr txBox="1"/>
              <p:nvPr/>
            </p:nvSpPr>
            <p:spPr>
              <a:xfrm>
                <a:off x="2838375" y="4678883"/>
                <a:ext cx="1560064" cy="259272"/>
              </a:xfrm>
              <a:prstGeom prst="rect">
                <a:avLst/>
              </a:prstGeom>
              <a:noFill/>
            </p:spPr>
            <p:txBody>
              <a:bodyPr wrap="none" rtlCol="0">
                <a:spAutoFit/>
              </a:bodyPr>
              <a:lstStyle/>
              <a:p>
                <a:pPr algn="ctr" defTabSz="575899">
                  <a:lnSpc>
                    <a:spcPts val="1109"/>
                  </a:lnSpc>
                </a:pPr>
                <a:r>
                  <a:rPr lang="en-US" sz="1200" dirty="0">
                    <a:solidFill>
                      <a:prstClr val="black"/>
                    </a:solidFill>
                  </a:rPr>
                  <a:t>Authentication</a:t>
                </a:r>
              </a:p>
            </p:txBody>
          </p:sp>
          <p:sp>
            <p:nvSpPr>
              <p:cNvPr id="114" name="TextBox 113"/>
              <p:cNvSpPr txBox="1"/>
              <p:nvPr/>
            </p:nvSpPr>
            <p:spPr>
              <a:xfrm>
                <a:off x="5588663" y="4264023"/>
                <a:ext cx="809908" cy="276998"/>
              </a:xfrm>
              <a:prstGeom prst="rect">
                <a:avLst/>
              </a:prstGeom>
              <a:noFill/>
            </p:spPr>
            <p:txBody>
              <a:bodyPr wrap="none" rtlCol="0">
                <a:spAutoFit/>
              </a:bodyPr>
              <a:lstStyle/>
              <a:p>
                <a:pPr algn="ctr" defTabSz="575899">
                  <a:lnSpc>
                    <a:spcPts val="882"/>
                  </a:lnSpc>
                </a:pPr>
                <a:r>
                  <a:rPr lang="en-US" sz="1200" dirty="0">
                    <a:solidFill>
                      <a:prstClr val="black"/>
                    </a:solidFill>
                  </a:rPr>
                  <a:t>OSG</a:t>
                </a:r>
              </a:p>
            </p:txBody>
          </p:sp>
          <p:sp>
            <p:nvSpPr>
              <p:cNvPr id="115" name="TextBox 114"/>
              <p:cNvSpPr txBox="1"/>
              <p:nvPr/>
            </p:nvSpPr>
            <p:spPr>
              <a:xfrm>
                <a:off x="3530442" y="4341394"/>
                <a:ext cx="1910432" cy="358992"/>
              </a:xfrm>
              <a:prstGeom prst="rect">
                <a:avLst/>
              </a:prstGeom>
              <a:noFill/>
            </p:spPr>
            <p:txBody>
              <a:bodyPr wrap="square" rtlCol="0">
                <a:spAutoFit/>
              </a:bodyPr>
              <a:lstStyle/>
              <a:p>
                <a:pPr algn="ctr" defTabSz="575899">
                  <a:lnSpc>
                    <a:spcPts val="882"/>
                  </a:lnSpc>
                </a:pPr>
                <a:r>
                  <a:rPr lang="en-US" sz="1200" dirty="0">
                    <a:solidFill>
                      <a:prstClr val="black"/>
                    </a:solidFill>
                  </a:rPr>
                  <a:t>HPC access, community</a:t>
                </a:r>
              </a:p>
            </p:txBody>
          </p:sp>
          <p:sp>
            <p:nvSpPr>
              <p:cNvPr id="116" name="TextBox 115"/>
              <p:cNvSpPr txBox="1"/>
              <p:nvPr/>
            </p:nvSpPr>
            <p:spPr>
              <a:xfrm>
                <a:off x="5338591" y="4662949"/>
                <a:ext cx="1910432" cy="230780"/>
              </a:xfrm>
              <a:prstGeom prst="rect">
                <a:avLst/>
              </a:prstGeom>
              <a:noFill/>
            </p:spPr>
            <p:txBody>
              <a:bodyPr wrap="square" rtlCol="0">
                <a:spAutoFit/>
              </a:bodyPr>
              <a:lstStyle/>
              <a:p>
                <a:pPr algn="ctr" defTabSz="575899">
                  <a:lnSpc>
                    <a:spcPts val="882"/>
                  </a:lnSpc>
                </a:pPr>
                <a:r>
                  <a:rPr lang="en-US" sz="1200" dirty="0">
                    <a:solidFill>
                      <a:prstClr val="black"/>
                    </a:solidFill>
                  </a:rPr>
                  <a:t>Workflow Systems</a:t>
                </a:r>
              </a:p>
            </p:txBody>
          </p:sp>
        </p:grpSp>
        <p:pic>
          <p:nvPicPr>
            <p:cNvPr id="4" name="Picture 3"/>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406459" y="3502539"/>
              <a:ext cx="804672" cy="254915"/>
            </a:xfrm>
            <a:prstGeom prst="rect">
              <a:avLst/>
            </a:prstGeom>
          </p:spPr>
        </p:pic>
      </p:grpSp>
      <p:pic>
        <p:nvPicPr>
          <p:cNvPr id="10" name="Picture 9"/>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7508391" y="3469880"/>
            <a:ext cx="876096" cy="298669"/>
          </a:xfrm>
          <a:prstGeom prst="rect">
            <a:avLst/>
          </a:prstGeom>
          <a:solidFill>
            <a:schemeClr val="tx2">
              <a:lumMod val="60000"/>
              <a:lumOff val="40000"/>
            </a:schemeClr>
          </a:solidFill>
        </p:spPr>
      </p:pic>
      <p:sp>
        <p:nvSpPr>
          <p:cNvPr id="88" name="TextBox 87"/>
          <p:cNvSpPr txBox="1"/>
          <p:nvPr/>
        </p:nvSpPr>
        <p:spPr>
          <a:xfrm>
            <a:off x="7199753" y="3914794"/>
            <a:ext cx="1363588" cy="334963"/>
          </a:xfrm>
          <a:prstGeom prst="rect">
            <a:avLst/>
          </a:prstGeom>
          <a:noFill/>
        </p:spPr>
        <p:txBody>
          <a:bodyPr wrap="square" rtlCol="0">
            <a:spAutoFit/>
          </a:bodyPr>
          <a:lstStyle/>
          <a:p>
            <a:pPr algn="ctr" defTabSz="575899">
              <a:lnSpc>
                <a:spcPts val="882"/>
              </a:lnSpc>
            </a:pPr>
            <a:r>
              <a:rPr lang="en-US" sz="1200" dirty="0">
                <a:solidFill>
                  <a:prstClr val="black"/>
                </a:solidFill>
              </a:rPr>
              <a:t>Collaboration Platforms</a:t>
            </a:r>
          </a:p>
        </p:txBody>
      </p:sp>
      <p:sp>
        <p:nvSpPr>
          <p:cNvPr id="3" name="Oval 2"/>
          <p:cNvSpPr/>
          <p:nvPr/>
        </p:nvSpPr>
        <p:spPr>
          <a:xfrm rot="16200000">
            <a:off x="6200914" y="3377117"/>
            <a:ext cx="571141" cy="3765723"/>
          </a:xfrm>
          <a:prstGeom prst="ellipse">
            <a:avLst/>
          </a:prstGeom>
          <a:solidFill>
            <a:srgbClr val="4BACC6">
              <a:alpha val="8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9084166" y="2172505"/>
            <a:ext cx="2841443" cy="4124206"/>
          </a:xfrm>
          <a:prstGeom prst="rect">
            <a:avLst/>
          </a:prstGeom>
          <a:noFill/>
        </p:spPr>
        <p:txBody>
          <a:bodyPr wrap="square" rtlCol="0">
            <a:spAutoFit/>
          </a:bodyPr>
          <a:lstStyle/>
          <a:p>
            <a:r>
              <a:rPr lang="en-US" sz="2400" b="1" dirty="0" smtClean="0">
                <a:solidFill>
                  <a:srgbClr val="4BACC6"/>
                </a:solidFill>
              </a:rPr>
              <a:t>Mid-scale activities</a:t>
            </a:r>
          </a:p>
          <a:p>
            <a:pPr marL="285750" indent="-285750">
              <a:lnSpc>
                <a:spcPct val="90000"/>
              </a:lnSpc>
              <a:buClr>
                <a:srgbClr val="000090"/>
              </a:buClr>
              <a:buFont typeface="Wingdings" charset="2"/>
              <a:buChar char="§"/>
            </a:pPr>
            <a:r>
              <a:rPr lang="en-US" sz="2000" dirty="0" smtClean="0"/>
              <a:t>Driven by research priorities, workflows </a:t>
            </a:r>
          </a:p>
          <a:p>
            <a:pPr marL="285750" indent="-285750">
              <a:lnSpc>
                <a:spcPct val="90000"/>
              </a:lnSpc>
              <a:buClr>
                <a:srgbClr val="000090"/>
              </a:buClr>
              <a:buFont typeface="Wingdings" charset="2"/>
              <a:buChar char="§"/>
            </a:pPr>
            <a:r>
              <a:rPr lang="en-US" sz="2000" dirty="0" smtClean="0"/>
              <a:t>Shared data, middleware, analysis tools</a:t>
            </a:r>
          </a:p>
          <a:p>
            <a:pPr marL="285750" indent="-285750">
              <a:lnSpc>
                <a:spcPct val="90000"/>
              </a:lnSpc>
              <a:buClr>
                <a:srgbClr val="000090"/>
              </a:buClr>
              <a:buFont typeface="Wingdings" charset="2"/>
              <a:buChar char="§"/>
            </a:pPr>
            <a:r>
              <a:rPr lang="en-US" sz="2000" dirty="0" smtClean="0"/>
              <a:t>Integrating with, expanding, existing capabilities</a:t>
            </a:r>
          </a:p>
          <a:p>
            <a:pPr marL="285750" indent="-285750">
              <a:lnSpc>
                <a:spcPct val="90000"/>
              </a:lnSpc>
              <a:buClr>
                <a:srgbClr val="000090"/>
              </a:buClr>
              <a:buFont typeface="Wingdings" charset="2"/>
              <a:buChar char="§"/>
            </a:pPr>
            <a:r>
              <a:rPr lang="en-US" sz="2000" dirty="0" smtClean="0"/>
              <a:t>Multiple science domain “verticals”</a:t>
            </a:r>
          </a:p>
          <a:p>
            <a:endParaRPr lang="en-US" sz="2000" dirty="0" smtClean="0"/>
          </a:p>
          <a:p>
            <a:endParaRPr lang="en-US" sz="2000" dirty="0" smtClean="0"/>
          </a:p>
          <a:p>
            <a:endParaRPr lang="en-US" dirty="0"/>
          </a:p>
        </p:txBody>
      </p:sp>
      <p:sp>
        <p:nvSpPr>
          <p:cNvPr id="74" name="Oval 73"/>
          <p:cNvSpPr/>
          <p:nvPr/>
        </p:nvSpPr>
        <p:spPr>
          <a:xfrm rot="16200000">
            <a:off x="5635520" y="1171209"/>
            <a:ext cx="571141" cy="4910284"/>
          </a:xfrm>
          <a:prstGeom prst="ellipse">
            <a:avLst/>
          </a:prstGeom>
          <a:solidFill>
            <a:srgbClr val="4BACC6">
              <a:alpha val="8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7249387" y="2354906"/>
            <a:ext cx="211661" cy="2857638"/>
          </a:xfrm>
          <a:prstGeom prst="roundRect">
            <a:avLst/>
          </a:prstGeom>
          <a:solidFill>
            <a:srgbClr val="4BACC6">
              <a:alpha val="74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 name="Rounded Rectangle 75"/>
          <p:cNvSpPr/>
          <p:nvPr/>
        </p:nvSpPr>
        <p:spPr>
          <a:xfrm>
            <a:off x="5576212" y="2348548"/>
            <a:ext cx="211661" cy="2857638"/>
          </a:xfrm>
          <a:prstGeom prst="roundRect">
            <a:avLst/>
          </a:prstGeom>
          <a:solidFill>
            <a:srgbClr val="4BACC6">
              <a:alpha val="74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0" name="Rounded Rectangle 79"/>
          <p:cNvSpPr/>
          <p:nvPr/>
        </p:nvSpPr>
        <p:spPr>
          <a:xfrm>
            <a:off x="6482653" y="2342191"/>
            <a:ext cx="211661" cy="2857638"/>
          </a:xfrm>
          <a:prstGeom prst="roundRect">
            <a:avLst/>
          </a:prstGeom>
          <a:solidFill>
            <a:srgbClr val="4BACC6">
              <a:alpha val="74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ight Brace 13"/>
          <p:cNvSpPr/>
          <p:nvPr/>
        </p:nvSpPr>
        <p:spPr>
          <a:xfrm>
            <a:off x="8571502" y="2460743"/>
            <a:ext cx="539083" cy="3069315"/>
          </a:xfrm>
          <a:prstGeom prst="rightBrace">
            <a:avLst/>
          </a:prstGeom>
          <a:ln>
            <a:solidFill>
              <a:srgbClr val="4BACC6"/>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nvGrpSpPr>
          <p:cNvPr id="78" name="Group 77"/>
          <p:cNvGrpSpPr/>
          <p:nvPr/>
        </p:nvGrpSpPr>
        <p:grpSpPr>
          <a:xfrm>
            <a:off x="197285" y="1149988"/>
            <a:ext cx="1953179" cy="1868730"/>
            <a:chOff x="8225432" y="3114550"/>
            <a:chExt cx="1953179" cy="1868730"/>
          </a:xfrm>
        </p:grpSpPr>
        <p:sp>
          <p:nvSpPr>
            <p:cNvPr id="82" name="Oval 81"/>
            <p:cNvSpPr/>
            <p:nvPr/>
          </p:nvSpPr>
          <p:spPr>
            <a:xfrm>
              <a:off x="8243828" y="3114550"/>
              <a:ext cx="1892769" cy="1868730"/>
            </a:xfrm>
            <a:prstGeom prst="ellipse">
              <a:avLst/>
            </a:prstGeom>
            <a:solidFill>
              <a:srgbClr val="4BACC6"/>
            </a:solidFill>
            <a:ln w="381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3" name="TextBox 82"/>
            <p:cNvSpPr txBox="1"/>
            <p:nvPr/>
          </p:nvSpPr>
          <p:spPr>
            <a:xfrm>
              <a:off x="8225432" y="3508415"/>
              <a:ext cx="1953179" cy="830997"/>
            </a:xfrm>
            <a:prstGeom prst="rect">
              <a:avLst/>
            </a:prstGeom>
            <a:noFill/>
          </p:spPr>
          <p:txBody>
            <a:bodyPr wrap="none" rtlCol="0">
              <a:spAutoFit/>
            </a:bodyPr>
            <a:lstStyle/>
            <a:p>
              <a:pPr algn="ctr"/>
              <a:r>
                <a:rPr lang="en-US" sz="2400" b="1" dirty="0" smtClean="0">
                  <a:solidFill>
                    <a:schemeClr val="bg1"/>
                  </a:solidFill>
                </a:rPr>
                <a:t>Cyber </a:t>
              </a:r>
            </a:p>
            <a:p>
              <a:pPr algn="ctr"/>
              <a:r>
                <a:rPr lang="en-US" sz="2400" b="1" dirty="0" smtClean="0">
                  <a:solidFill>
                    <a:schemeClr val="bg1"/>
                  </a:solidFill>
                </a:rPr>
                <a:t>infrastructure</a:t>
              </a:r>
              <a:endParaRPr lang="en-US" sz="2400" b="1" dirty="0">
                <a:solidFill>
                  <a:schemeClr val="bg1"/>
                </a:solidFill>
              </a:endParaRPr>
            </a:p>
          </p:txBody>
        </p:sp>
      </p:grpSp>
      <p:sp>
        <p:nvSpPr>
          <p:cNvPr id="85" name="Title 1"/>
          <p:cNvSpPr txBox="1">
            <a:spLocks/>
          </p:cNvSpPr>
          <p:nvPr/>
        </p:nvSpPr>
        <p:spPr>
          <a:xfrm>
            <a:off x="0" y="474819"/>
            <a:ext cx="12313327" cy="1654169"/>
          </a:xfrm>
          <a:prstGeom prst="rect">
            <a:avLst/>
          </a:prstGeom>
        </p:spPr>
        <p:txBody>
          <a:bodyPr lIns="48006" tIns="24003" rIns="48006" bIns="24003">
            <a:normAutofit/>
          </a:bodyPr>
          <a:lstStyle>
            <a:lvl1pPr algn="ctr" defTabSz="914127" rtl="0" eaLnBrk="1" latinLnBrk="0" hangingPunct="1">
              <a:spcBef>
                <a:spcPct val="0"/>
              </a:spcBef>
              <a:buNone/>
              <a:defRPr sz="3600" b="1" kern="1200">
                <a:solidFill>
                  <a:schemeClr val="tx2"/>
                </a:solidFill>
                <a:latin typeface="+mj-lt"/>
                <a:ea typeface="+mj-ea"/>
                <a:cs typeface="Arial" pitchFamily="34" charset="0"/>
              </a:defRPr>
            </a:lvl1pPr>
          </a:lstStyle>
          <a:p>
            <a:r>
              <a:rPr lang="en-US" dirty="0" smtClean="0">
                <a:solidFill>
                  <a:srgbClr val="000090"/>
                </a:solidFill>
              </a:rPr>
              <a:t> Possible HDR Cyberinfrastructure Activities</a:t>
            </a:r>
            <a:endParaRPr lang="en-US" dirty="0">
              <a:solidFill>
                <a:srgbClr val="000090"/>
              </a:solidFill>
            </a:endParaRPr>
          </a:p>
        </p:txBody>
      </p:sp>
      <p:sp>
        <p:nvSpPr>
          <p:cNvPr id="87" name="TextBox 86"/>
          <p:cNvSpPr txBox="1"/>
          <p:nvPr/>
        </p:nvSpPr>
        <p:spPr>
          <a:xfrm>
            <a:off x="11431123" y="6464710"/>
            <a:ext cx="418654" cy="369332"/>
          </a:xfrm>
          <a:prstGeom prst="rect">
            <a:avLst/>
          </a:prstGeom>
          <a:noFill/>
        </p:spPr>
        <p:txBody>
          <a:bodyPr wrap="none" rtlCol="0">
            <a:spAutoFit/>
          </a:bodyPr>
          <a:lstStyle/>
          <a:p>
            <a:r>
              <a:rPr lang="en-US" dirty="0" smtClean="0">
                <a:solidFill>
                  <a:srgbClr val="FFFFFF"/>
                </a:solidFill>
              </a:rPr>
              <a:t>19</a:t>
            </a:r>
            <a:endParaRPr lang="en-US" dirty="0">
              <a:solidFill>
                <a:srgbClr val="FFFFFF"/>
              </a:solidFill>
            </a:endParaRPr>
          </a:p>
        </p:txBody>
      </p:sp>
    </p:spTree>
    <p:extLst>
      <p:ext uri="{BB962C8B-B14F-4D97-AF65-F5344CB8AC3E}">
        <p14:creationId xmlns:p14="http://schemas.microsoft.com/office/powerpoint/2010/main" val="6476613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dissolve">
                                      <p:cBhvr>
                                        <p:cTn id="7"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0524" y="249158"/>
            <a:ext cx="11741480" cy="707886"/>
          </a:xfrm>
          <a:prstGeom prst="rect">
            <a:avLst/>
          </a:prstGeom>
        </p:spPr>
        <p:txBody>
          <a:bodyPr wrap="square">
            <a:spAutoFit/>
          </a:bodyPr>
          <a:lstStyle/>
          <a:p>
            <a:pPr algn="ctr"/>
            <a:r>
              <a:rPr lang="en-US" sz="4000" b="1" dirty="0" smtClean="0">
                <a:solidFill>
                  <a:srgbClr val="000090"/>
                </a:solidFill>
              </a:rPr>
              <a:t>Harnessing the Data Revolution: five themes</a:t>
            </a:r>
            <a:endParaRPr lang="en-US" sz="4000" b="1" dirty="0">
              <a:solidFill>
                <a:srgbClr val="000090"/>
              </a:solidFill>
            </a:endParaRPr>
          </a:p>
        </p:txBody>
      </p:sp>
      <p:sp>
        <p:nvSpPr>
          <p:cNvPr id="42" name="Oval 41"/>
          <p:cNvSpPr/>
          <p:nvPr/>
        </p:nvSpPr>
        <p:spPr>
          <a:xfrm>
            <a:off x="3674737" y="1259949"/>
            <a:ext cx="4904180" cy="4904180"/>
          </a:xfrm>
          <a:prstGeom prst="ellipse">
            <a:avLst/>
          </a:prstGeom>
          <a:solidFill>
            <a:srgbClr val="C0504D"/>
          </a:solidFill>
          <a:ln w="381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3" name="TextBox 42"/>
          <p:cNvSpPr txBox="1"/>
          <p:nvPr/>
        </p:nvSpPr>
        <p:spPr>
          <a:xfrm>
            <a:off x="4873623" y="1461085"/>
            <a:ext cx="2657674" cy="523220"/>
          </a:xfrm>
          <a:prstGeom prst="rect">
            <a:avLst/>
          </a:prstGeom>
          <a:noFill/>
        </p:spPr>
        <p:txBody>
          <a:bodyPr wrap="none" rtlCol="0">
            <a:spAutoFit/>
          </a:bodyPr>
          <a:lstStyle/>
          <a:p>
            <a:r>
              <a:rPr lang="en-US" sz="2800" b="1" dirty="0" smtClean="0">
                <a:solidFill>
                  <a:schemeClr val="bg1"/>
                </a:solidFill>
              </a:rPr>
              <a:t>Science domains</a:t>
            </a:r>
            <a:endParaRPr lang="en-US" sz="2800" b="1" dirty="0">
              <a:solidFill>
                <a:schemeClr val="bg1"/>
              </a:solidFill>
            </a:endParaRPr>
          </a:p>
        </p:txBody>
      </p:sp>
      <p:sp>
        <p:nvSpPr>
          <p:cNvPr id="44" name="Oval 43"/>
          <p:cNvSpPr/>
          <p:nvPr/>
        </p:nvSpPr>
        <p:spPr>
          <a:xfrm>
            <a:off x="4078806" y="2020670"/>
            <a:ext cx="4124254" cy="4124254"/>
          </a:xfrm>
          <a:prstGeom prst="ellipse">
            <a:avLst/>
          </a:prstGeom>
          <a:solidFill>
            <a:srgbClr val="9BBB58"/>
          </a:solidFill>
          <a:ln w="381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TextBox 44"/>
          <p:cNvSpPr txBox="1"/>
          <p:nvPr/>
        </p:nvSpPr>
        <p:spPr>
          <a:xfrm>
            <a:off x="4843831" y="2345969"/>
            <a:ext cx="3145876" cy="461665"/>
          </a:xfrm>
          <a:prstGeom prst="rect">
            <a:avLst/>
          </a:prstGeom>
          <a:noFill/>
        </p:spPr>
        <p:txBody>
          <a:bodyPr wrap="square" rtlCol="0">
            <a:spAutoFit/>
          </a:bodyPr>
          <a:lstStyle/>
          <a:p>
            <a:r>
              <a:rPr lang="en-US" sz="2400" b="1" dirty="0" smtClean="0">
                <a:solidFill>
                  <a:srgbClr val="FFFFFF"/>
                </a:solidFill>
              </a:rPr>
              <a:t>Systems, algorithms </a:t>
            </a:r>
            <a:endParaRPr lang="en-US" sz="2400" b="1" dirty="0">
              <a:solidFill>
                <a:srgbClr val="FFFFFF"/>
              </a:solidFill>
            </a:endParaRPr>
          </a:p>
        </p:txBody>
      </p:sp>
      <p:sp>
        <p:nvSpPr>
          <p:cNvPr id="46" name="Oval 45"/>
          <p:cNvSpPr/>
          <p:nvPr/>
        </p:nvSpPr>
        <p:spPr>
          <a:xfrm>
            <a:off x="4466204" y="2816835"/>
            <a:ext cx="3359439" cy="3316772"/>
          </a:xfrm>
          <a:prstGeom prst="ellipse">
            <a:avLst/>
          </a:prstGeom>
          <a:solidFill>
            <a:srgbClr val="8064A2"/>
          </a:solidFill>
          <a:ln w="381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TextBox 46"/>
          <p:cNvSpPr txBox="1"/>
          <p:nvPr/>
        </p:nvSpPr>
        <p:spPr>
          <a:xfrm>
            <a:off x="5284006" y="2955882"/>
            <a:ext cx="1772390" cy="461665"/>
          </a:xfrm>
          <a:prstGeom prst="rect">
            <a:avLst/>
          </a:prstGeom>
          <a:noFill/>
        </p:spPr>
        <p:txBody>
          <a:bodyPr wrap="none" rtlCol="0">
            <a:spAutoFit/>
          </a:bodyPr>
          <a:lstStyle/>
          <a:p>
            <a:r>
              <a:rPr lang="en-US" sz="2400" b="1" dirty="0" smtClean="0">
                <a:solidFill>
                  <a:schemeClr val="bg1"/>
                </a:solidFill>
              </a:rPr>
              <a:t>Foundations</a:t>
            </a:r>
            <a:endParaRPr lang="en-US" sz="2400" b="1" dirty="0">
              <a:solidFill>
                <a:schemeClr val="bg1"/>
              </a:solidFill>
            </a:endParaRPr>
          </a:p>
        </p:txBody>
      </p:sp>
      <p:grpSp>
        <p:nvGrpSpPr>
          <p:cNvPr id="6" name="Group 5"/>
          <p:cNvGrpSpPr/>
          <p:nvPr/>
        </p:nvGrpSpPr>
        <p:grpSpPr>
          <a:xfrm>
            <a:off x="4780572" y="3418024"/>
            <a:ext cx="2718995" cy="2719460"/>
            <a:chOff x="1266877" y="3461365"/>
            <a:chExt cx="2718995" cy="2719460"/>
          </a:xfrm>
        </p:grpSpPr>
        <p:sp>
          <p:nvSpPr>
            <p:cNvPr id="13" name="Oval 12"/>
            <p:cNvSpPr/>
            <p:nvPr/>
          </p:nvSpPr>
          <p:spPr>
            <a:xfrm>
              <a:off x="1266877" y="3492191"/>
              <a:ext cx="2718995" cy="2688634"/>
            </a:xfrm>
            <a:prstGeom prst="ellipse">
              <a:avLst/>
            </a:prstGeom>
            <a:solidFill>
              <a:srgbClr val="4BACC6"/>
            </a:solidFill>
            <a:ln w="381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Box 13"/>
            <p:cNvSpPr txBox="1"/>
            <p:nvPr/>
          </p:nvSpPr>
          <p:spPr>
            <a:xfrm>
              <a:off x="1672913" y="3461365"/>
              <a:ext cx="1953179" cy="830997"/>
            </a:xfrm>
            <a:prstGeom prst="rect">
              <a:avLst/>
            </a:prstGeom>
            <a:noFill/>
          </p:spPr>
          <p:txBody>
            <a:bodyPr wrap="none" rtlCol="0">
              <a:spAutoFit/>
            </a:bodyPr>
            <a:lstStyle/>
            <a:p>
              <a:pPr algn="ctr"/>
              <a:r>
                <a:rPr lang="en-US" sz="2400" b="1" dirty="0" smtClean="0">
                  <a:solidFill>
                    <a:schemeClr val="bg1"/>
                  </a:solidFill>
                </a:rPr>
                <a:t>Cyber</a:t>
              </a:r>
            </a:p>
            <a:p>
              <a:pPr algn="ctr"/>
              <a:r>
                <a:rPr lang="en-US" sz="2400" b="1" dirty="0" smtClean="0">
                  <a:solidFill>
                    <a:schemeClr val="bg1"/>
                  </a:solidFill>
                </a:rPr>
                <a:t>infrastructure</a:t>
              </a:r>
              <a:endParaRPr lang="en-US" sz="2400" b="1" dirty="0">
                <a:solidFill>
                  <a:schemeClr val="bg1"/>
                </a:solidFill>
              </a:endParaRPr>
            </a:p>
          </p:txBody>
        </p:sp>
      </p:grpSp>
      <p:grpSp>
        <p:nvGrpSpPr>
          <p:cNvPr id="12" name="Group 11"/>
          <p:cNvGrpSpPr/>
          <p:nvPr/>
        </p:nvGrpSpPr>
        <p:grpSpPr>
          <a:xfrm>
            <a:off x="5177433" y="4212285"/>
            <a:ext cx="1949938" cy="1928164"/>
            <a:chOff x="1654927" y="4261142"/>
            <a:chExt cx="1949938" cy="1928164"/>
          </a:xfrm>
        </p:grpSpPr>
        <p:sp>
          <p:nvSpPr>
            <p:cNvPr id="15" name="Oval 14"/>
            <p:cNvSpPr/>
            <p:nvPr/>
          </p:nvSpPr>
          <p:spPr>
            <a:xfrm>
              <a:off x="1654927" y="4261142"/>
              <a:ext cx="1949938" cy="1928164"/>
            </a:xfrm>
            <a:prstGeom prst="ellipse">
              <a:avLst/>
            </a:prstGeom>
            <a:solidFill>
              <a:srgbClr val="F69546"/>
            </a:solidFill>
            <a:ln w="381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TextBox 15"/>
            <p:cNvSpPr txBox="1"/>
            <p:nvPr/>
          </p:nvSpPr>
          <p:spPr>
            <a:xfrm>
              <a:off x="1872868" y="4799060"/>
              <a:ext cx="1579429" cy="830997"/>
            </a:xfrm>
            <a:prstGeom prst="rect">
              <a:avLst/>
            </a:prstGeom>
            <a:noFill/>
          </p:spPr>
          <p:txBody>
            <a:bodyPr wrap="none" rtlCol="0">
              <a:spAutoFit/>
            </a:bodyPr>
            <a:lstStyle/>
            <a:p>
              <a:r>
                <a:rPr lang="en-US" sz="2400" b="1" dirty="0" smtClean="0">
                  <a:solidFill>
                    <a:schemeClr val="bg1"/>
                  </a:solidFill>
                </a:rPr>
                <a:t>Education,</a:t>
              </a:r>
            </a:p>
            <a:p>
              <a:r>
                <a:rPr lang="en-US" sz="2400" b="1" dirty="0" smtClean="0">
                  <a:solidFill>
                    <a:schemeClr val="bg1"/>
                  </a:solidFill>
                </a:rPr>
                <a:t>Workforce</a:t>
              </a:r>
              <a:endParaRPr lang="en-US" sz="2000" b="1" dirty="0">
                <a:solidFill>
                  <a:schemeClr val="bg1"/>
                </a:solidFill>
              </a:endParaRPr>
            </a:p>
          </p:txBody>
        </p:sp>
      </p:grpSp>
    </p:spTree>
    <p:extLst>
      <p:ext uri="{BB962C8B-B14F-4D97-AF65-F5344CB8AC3E}">
        <p14:creationId xmlns:p14="http://schemas.microsoft.com/office/powerpoint/2010/main" val="4455343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0524" y="249158"/>
            <a:ext cx="11741480" cy="707886"/>
          </a:xfrm>
          <a:prstGeom prst="rect">
            <a:avLst/>
          </a:prstGeom>
        </p:spPr>
        <p:txBody>
          <a:bodyPr wrap="square">
            <a:spAutoFit/>
          </a:bodyPr>
          <a:lstStyle/>
          <a:p>
            <a:pPr algn="ctr"/>
            <a:r>
              <a:rPr lang="en-US" sz="4000" b="1" dirty="0" smtClean="0">
                <a:solidFill>
                  <a:srgbClr val="000090"/>
                </a:solidFill>
              </a:rPr>
              <a:t>Harnessing the Data Revolution: five themes</a:t>
            </a:r>
            <a:endParaRPr lang="en-US" sz="4000" b="1" dirty="0">
              <a:solidFill>
                <a:srgbClr val="000090"/>
              </a:solidFill>
            </a:endParaRPr>
          </a:p>
        </p:txBody>
      </p:sp>
      <p:grpSp>
        <p:nvGrpSpPr>
          <p:cNvPr id="3" name="Group 2"/>
          <p:cNvGrpSpPr/>
          <p:nvPr/>
        </p:nvGrpSpPr>
        <p:grpSpPr>
          <a:xfrm>
            <a:off x="3674737" y="1259949"/>
            <a:ext cx="4904180" cy="4904180"/>
            <a:chOff x="3674737" y="1259949"/>
            <a:chExt cx="4904180" cy="4904180"/>
          </a:xfrm>
        </p:grpSpPr>
        <p:sp>
          <p:nvSpPr>
            <p:cNvPr id="42" name="Oval 41"/>
            <p:cNvSpPr/>
            <p:nvPr/>
          </p:nvSpPr>
          <p:spPr>
            <a:xfrm>
              <a:off x="3674737" y="1259949"/>
              <a:ext cx="4904180" cy="4904180"/>
            </a:xfrm>
            <a:prstGeom prst="ellipse">
              <a:avLst/>
            </a:prstGeom>
            <a:solidFill>
              <a:srgbClr val="C0504D"/>
            </a:solidFill>
            <a:ln w="381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3" name="TextBox 42"/>
            <p:cNvSpPr txBox="1"/>
            <p:nvPr/>
          </p:nvSpPr>
          <p:spPr>
            <a:xfrm>
              <a:off x="4873623" y="1461085"/>
              <a:ext cx="2657674" cy="523220"/>
            </a:xfrm>
            <a:prstGeom prst="rect">
              <a:avLst/>
            </a:prstGeom>
            <a:noFill/>
          </p:spPr>
          <p:txBody>
            <a:bodyPr wrap="none" rtlCol="0">
              <a:spAutoFit/>
            </a:bodyPr>
            <a:lstStyle/>
            <a:p>
              <a:r>
                <a:rPr lang="en-US" sz="2800" b="1" dirty="0" smtClean="0">
                  <a:solidFill>
                    <a:schemeClr val="bg1"/>
                  </a:solidFill>
                </a:rPr>
                <a:t>Science domains</a:t>
              </a:r>
              <a:endParaRPr lang="en-US" sz="2800" b="1" dirty="0">
                <a:solidFill>
                  <a:schemeClr val="bg1"/>
                </a:solidFill>
              </a:endParaRPr>
            </a:p>
          </p:txBody>
        </p:sp>
        <p:sp>
          <p:nvSpPr>
            <p:cNvPr id="44" name="Oval 43"/>
            <p:cNvSpPr/>
            <p:nvPr/>
          </p:nvSpPr>
          <p:spPr>
            <a:xfrm>
              <a:off x="4078806" y="2020670"/>
              <a:ext cx="4124254" cy="4124254"/>
            </a:xfrm>
            <a:prstGeom prst="ellipse">
              <a:avLst/>
            </a:prstGeom>
            <a:solidFill>
              <a:srgbClr val="9BBB58"/>
            </a:solidFill>
            <a:ln w="381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TextBox 44"/>
            <p:cNvSpPr txBox="1"/>
            <p:nvPr/>
          </p:nvSpPr>
          <p:spPr>
            <a:xfrm>
              <a:off x="4843831" y="2345969"/>
              <a:ext cx="3145876" cy="461665"/>
            </a:xfrm>
            <a:prstGeom prst="rect">
              <a:avLst/>
            </a:prstGeom>
            <a:noFill/>
          </p:spPr>
          <p:txBody>
            <a:bodyPr wrap="square" rtlCol="0">
              <a:spAutoFit/>
            </a:bodyPr>
            <a:lstStyle/>
            <a:p>
              <a:r>
                <a:rPr lang="en-US" sz="2400" b="1" dirty="0" smtClean="0">
                  <a:solidFill>
                    <a:srgbClr val="FFFFFF"/>
                  </a:solidFill>
                </a:rPr>
                <a:t>Systems, algorithms </a:t>
              </a:r>
              <a:endParaRPr lang="en-US" sz="2400" b="1" dirty="0">
                <a:solidFill>
                  <a:srgbClr val="FFFFFF"/>
                </a:solidFill>
              </a:endParaRPr>
            </a:p>
          </p:txBody>
        </p:sp>
        <p:sp>
          <p:nvSpPr>
            <p:cNvPr id="46" name="Oval 45"/>
            <p:cNvSpPr/>
            <p:nvPr/>
          </p:nvSpPr>
          <p:spPr>
            <a:xfrm>
              <a:off x="4466204" y="2816835"/>
              <a:ext cx="3359439" cy="3316772"/>
            </a:xfrm>
            <a:prstGeom prst="ellipse">
              <a:avLst/>
            </a:prstGeom>
            <a:solidFill>
              <a:srgbClr val="8064A2"/>
            </a:solidFill>
            <a:ln w="381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TextBox 46"/>
            <p:cNvSpPr txBox="1"/>
            <p:nvPr/>
          </p:nvSpPr>
          <p:spPr>
            <a:xfrm>
              <a:off x="5284006" y="2955882"/>
              <a:ext cx="1772390" cy="461665"/>
            </a:xfrm>
            <a:prstGeom prst="rect">
              <a:avLst/>
            </a:prstGeom>
            <a:noFill/>
          </p:spPr>
          <p:txBody>
            <a:bodyPr wrap="none" rtlCol="0">
              <a:spAutoFit/>
            </a:bodyPr>
            <a:lstStyle/>
            <a:p>
              <a:r>
                <a:rPr lang="en-US" sz="2400" b="1" dirty="0" smtClean="0">
                  <a:solidFill>
                    <a:schemeClr val="bg1"/>
                  </a:solidFill>
                </a:rPr>
                <a:t>Foundations</a:t>
              </a:r>
              <a:endParaRPr lang="en-US" sz="2400" b="1" dirty="0">
                <a:solidFill>
                  <a:schemeClr val="bg1"/>
                </a:solidFill>
              </a:endParaRPr>
            </a:p>
          </p:txBody>
        </p:sp>
        <p:grpSp>
          <p:nvGrpSpPr>
            <p:cNvPr id="6" name="Group 5"/>
            <p:cNvGrpSpPr/>
            <p:nvPr/>
          </p:nvGrpSpPr>
          <p:grpSpPr>
            <a:xfrm>
              <a:off x="4780572" y="3418024"/>
              <a:ext cx="2718995" cy="2719460"/>
              <a:chOff x="1266877" y="3461365"/>
              <a:chExt cx="2718995" cy="2719460"/>
            </a:xfrm>
          </p:grpSpPr>
          <p:sp>
            <p:nvSpPr>
              <p:cNvPr id="13" name="Oval 12"/>
              <p:cNvSpPr/>
              <p:nvPr/>
            </p:nvSpPr>
            <p:spPr>
              <a:xfrm>
                <a:off x="1266877" y="3492191"/>
                <a:ext cx="2718995" cy="2688634"/>
              </a:xfrm>
              <a:prstGeom prst="ellipse">
                <a:avLst/>
              </a:prstGeom>
              <a:solidFill>
                <a:srgbClr val="4BACC6"/>
              </a:solidFill>
              <a:ln w="381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Box 13"/>
              <p:cNvSpPr txBox="1"/>
              <p:nvPr/>
            </p:nvSpPr>
            <p:spPr>
              <a:xfrm>
                <a:off x="1672913" y="3461365"/>
                <a:ext cx="1953179" cy="830997"/>
              </a:xfrm>
              <a:prstGeom prst="rect">
                <a:avLst/>
              </a:prstGeom>
              <a:noFill/>
            </p:spPr>
            <p:txBody>
              <a:bodyPr wrap="none" rtlCol="0">
                <a:spAutoFit/>
              </a:bodyPr>
              <a:lstStyle/>
              <a:p>
                <a:pPr algn="ctr"/>
                <a:r>
                  <a:rPr lang="en-US" sz="2400" b="1" dirty="0" smtClean="0">
                    <a:solidFill>
                      <a:schemeClr val="bg1"/>
                    </a:solidFill>
                  </a:rPr>
                  <a:t>Cyber</a:t>
                </a:r>
              </a:p>
              <a:p>
                <a:pPr algn="ctr"/>
                <a:r>
                  <a:rPr lang="en-US" sz="2400" b="1" dirty="0" smtClean="0">
                    <a:solidFill>
                      <a:schemeClr val="bg1"/>
                    </a:solidFill>
                  </a:rPr>
                  <a:t>infrastructure</a:t>
                </a:r>
                <a:endParaRPr lang="en-US" sz="2400" b="1" dirty="0">
                  <a:solidFill>
                    <a:schemeClr val="bg1"/>
                  </a:solidFill>
                </a:endParaRPr>
              </a:p>
            </p:txBody>
          </p:sp>
        </p:grpSp>
        <p:sp>
          <p:nvSpPr>
            <p:cNvPr id="15" name="Oval 14"/>
            <p:cNvSpPr/>
            <p:nvPr/>
          </p:nvSpPr>
          <p:spPr>
            <a:xfrm>
              <a:off x="5177433" y="4212285"/>
              <a:ext cx="1949938" cy="1928164"/>
            </a:xfrm>
            <a:prstGeom prst="ellipse">
              <a:avLst/>
            </a:prstGeom>
            <a:solidFill>
              <a:srgbClr val="F69546"/>
            </a:solidFill>
            <a:ln w="381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32553" y="1310886"/>
            <a:ext cx="3585858" cy="4080872"/>
            <a:chOff x="314376" y="1089838"/>
            <a:chExt cx="6016210" cy="3147381"/>
          </a:xfrm>
        </p:grpSpPr>
        <p:sp>
          <p:nvSpPr>
            <p:cNvPr id="18" name="Rectangle 17"/>
            <p:cNvSpPr/>
            <p:nvPr/>
          </p:nvSpPr>
          <p:spPr>
            <a:xfrm>
              <a:off x="314376" y="1089838"/>
              <a:ext cx="5933095" cy="631413"/>
            </a:xfrm>
            <a:prstGeom prst="rect">
              <a:avLst/>
            </a:prstGeom>
          </p:spPr>
          <p:txBody>
            <a:bodyPr wrap="square">
              <a:spAutoFit/>
            </a:bodyPr>
            <a:lstStyle/>
            <a:p>
              <a:pPr marL="336550" lvl="0" indent="-336550" algn="r">
                <a:lnSpc>
                  <a:spcPct val="90000"/>
                </a:lnSpc>
              </a:pPr>
              <a:r>
                <a:rPr lang="en-US" sz="2800" b="1" dirty="0" smtClean="0">
                  <a:solidFill>
                    <a:srgbClr val="000090"/>
                  </a:solidFill>
                </a:rPr>
                <a:t>Research</a:t>
              </a:r>
              <a:r>
                <a:rPr lang="en-US" sz="2800" b="1" dirty="0" smtClean="0">
                  <a:solidFill>
                    <a:srgbClr val="000000"/>
                  </a:solidFill>
                </a:rPr>
                <a:t> </a:t>
              </a:r>
              <a:r>
                <a:rPr lang="en-US" sz="2400" dirty="0" smtClean="0">
                  <a:solidFill>
                    <a:srgbClr val="000000"/>
                  </a:solidFill>
                </a:rPr>
                <a:t>across all NSF Directorates</a:t>
              </a:r>
              <a:endParaRPr lang="en-US" sz="2400" dirty="0">
                <a:solidFill>
                  <a:srgbClr val="000000"/>
                </a:solidFill>
              </a:endParaRPr>
            </a:p>
          </p:txBody>
        </p:sp>
        <p:sp>
          <p:nvSpPr>
            <p:cNvPr id="19" name="Oval 18"/>
            <p:cNvSpPr/>
            <p:nvPr/>
          </p:nvSpPr>
          <p:spPr>
            <a:xfrm>
              <a:off x="2970030" y="1820760"/>
              <a:ext cx="3360556" cy="1461767"/>
            </a:xfrm>
            <a:prstGeom prst="ellipse">
              <a:avLst/>
            </a:prstGeom>
            <a:noFill/>
            <a:ln w="69850">
              <a:solidFill>
                <a:srgbClr val="000090"/>
              </a:solidFill>
            </a:ln>
            <a:effectLst>
              <a:outerShdw blurRad="40000" dist="23000" dir="5400000" rotWithShape="0">
                <a:schemeClr val="tx2">
                  <a:lumMod val="60000"/>
                  <a:lumOff val="40000"/>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solidFill>
                  <a:schemeClr val="tx1"/>
                </a:solidFill>
              </a:endParaRPr>
            </a:p>
          </p:txBody>
        </p:sp>
        <p:sp>
          <p:nvSpPr>
            <p:cNvPr id="20" name="Oval 19"/>
            <p:cNvSpPr/>
            <p:nvPr/>
          </p:nvSpPr>
          <p:spPr>
            <a:xfrm>
              <a:off x="529086" y="1820757"/>
              <a:ext cx="3360556" cy="1461768"/>
            </a:xfrm>
            <a:prstGeom prst="ellipse">
              <a:avLst/>
            </a:prstGeom>
            <a:noFill/>
            <a:ln w="69850">
              <a:solidFill>
                <a:srgbClr val="000090"/>
              </a:solidFill>
            </a:ln>
            <a:effectLst>
              <a:outerShdw blurRad="40000" dist="23000" dir="5400000" rotWithShape="0">
                <a:schemeClr val="tx2">
                  <a:lumMod val="60000"/>
                  <a:lumOff val="40000"/>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solidFill>
                  <a:schemeClr val="tx1"/>
                </a:solidFill>
              </a:endParaRPr>
            </a:p>
          </p:txBody>
        </p:sp>
        <p:sp>
          <p:nvSpPr>
            <p:cNvPr id="21" name="TextBox 20"/>
            <p:cNvSpPr txBox="1"/>
            <p:nvPr/>
          </p:nvSpPr>
          <p:spPr>
            <a:xfrm>
              <a:off x="3776835" y="2057318"/>
              <a:ext cx="2338189" cy="840302"/>
            </a:xfrm>
            <a:prstGeom prst="rect">
              <a:avLst/>
            </a:prstGeom>
            <a:noFill/>
          </p:spPr>
          <p:txBody>
            <a:bodyPr wrap="square" rtlCol="0">
              <a:spAutoFit/>
            </a:bodyPr>
            <a:lstStyle/>
            <a:p>
              <a:pPr algn="ctr">
                <a:lnSpc>
                  <a:spcPct val="90000"/>
                </a:lnSpc>
              </a:pPr>
              <a:r>
                <a:rPr lang="en-US" sz="1600" b="1" i="1" dirty="0" smtClean="0">
                  <a:solidFill>
                    <a:srgbClr val="000090"/>
                  </a:solidFill>
                </a:rPr>
                <a:t>Systems, algorithms</a:t>
              </a:r>
              <a:endParaRPr lang="en-US" sz="1400" b="1" i="1" dirty="0" smtClean="0">
                <a:solidFill>
                  <a:srgbClr val="000090"/>
                </a:solidFill>
              </a:endParaRPr>
            </a:p>
            <a:p>
              <a:pPr algn="ctr"/>
              <a:r>
                <a:rPr lang="en-US" sz="1200" dirty="0" smtClean="0"/>
                <a:t>data-centric algorithms, systems</a:t>
              </a:r>
              <a:endParaRPr lang="en-US" sz="1200" dirty="0"/>
            </a:p>
          </p:txBody>
        </p:sp>
        <p:sp>
          <p:nvSpPr>
            <p:cNvPr id="22" name="TextBox 21"/>
            <p:cNvSpPr txBox="1"/>
            <p:nvPr/>
          </p:nvSpPr>
          <p:spPr>
            <a:xfrm>
              <a:off x="1811784" y="3326320"/>
              <a:ext cx="3110126" cy="840302"/>
            </a:xfrm>
            <a:prstGeom prst="rect">
              <a:avLst/>
            </a:prstGeom>
            <a:noFill/>
          </p:spPr>
          <p:txBody>
            <a:bodyPr wrap="square" rtlCol="0">
              <a:spAutoFit/>
            </a:bodyPr>
            <a:lstStyle/>
            <a:p>
              <a:pPr algn="ctr">
                <a:lnSpc>
                  <a:spcPct val="90000"/>
                </a:lnSpc>
              </a:pPr>
              <a:r>
                <a:rPr lang="en-US" sz="1600" b="1" i="1" dirty="0" smtClean="0">
                  <a:solidFill>
                    <a:srgbClr val="000090"/>
                  </a:solidFill>
                </a:rPr>
                <a:t>Data-intensive research </a:t>
              </a:r>
            </a:p>
            <a:p>
              <a:pPr algn="ctr"/>
              <a:r>
                <a:rPr lang="en-US" sz="1200" dirty="0" smtClean="0"/>
                <a:t>in all areas of science and engineering</a:t>
              </a:r>
            </a:p>
            <a:p>
              <a:pPr algn="ctr"/>
              <a:endParaRPr lang="en-US" sz="1200" b="1" i="1" dirty="0"/>
            </a:p>
          </p:txBody>
        </p:sp>
        <p:sp>
          <p:nvSpPr>
            <p:cNvPr id="23" name="Oval 22"/>
            <p:cNvSpPr/>
            <p:nvPr/>
          </p:nvSpPr>
          <p:spPr>
            <a:xfrm>
              <a:off x="1686570" y="2775444"/>
              <a:ext cx="3360556" cy="1461775"/>
            </a:xfrm>
            <a:prstGeom prst="ellipse">
              <a:avLst/>
            </a:prstGeom>
            <a:noFill/>
            <a:ln w="69850">
              <a:solidFill>
                <a:srgbClr val="000090"/>
              </a:solidFill>
            </a:ln>
            <a:effectLst>
              <a:outerShdw blurRad="40000" dist="23000" dir="5400000" rotWithShape="0">
                <a:schemeClr val="tx2">
                  <a:lumMod val="60000"/>
                  <a:lumOff val="40000"/>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solidFill>
                  <a:schemeClr val="tx1"/>
                </a:solidFill>
              </a:endParaRPr>
            </a:p>
          </p:txBody>
        </p:sp>
        <p:sp>
          <p:nvSpPr>
            <p:cNvPr id="24" name="Rectangle 23"/>
            <p:cNvSpPr/>
            <p:nvPr/>
          </p:nvSpPr>
          <p:spPr>
            <a:xfrm>
              <a:off x="2543630" y="2507537"/>
              <a:ext cx="1159901" cy="15270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TextBox 24"/>
            <p:cNvSpPr txBox="1"/>
            <p:nvPr/>
          </p:nvSpPr>
          <p:spPr>
            <a:xfrm>
              <a:off x="629297" y="1996732"/>
              <a:ext cx="2581863" cy="970857"/>
            </a:xfrm>
            <a:prstGeom prst="rect">
              <a:avLst/>
            </a:prstGeom>
            <a:noFill/>
          </p:spPr>
          <p:txBody>
            <a:bodyPr wrap="square" rtlCol="0">
              <a:spAutoFit/>
            </a:bodyPr>
            <a:lstStyle/>
            <a:p>
              <a:pPr algn="ctr">
                <a:lnSpc>
                  <a:spcPct val="90000"/>
                </a:lnSpc>
              </a:pPr>
              <a:r>
                <a:rPr lang="en-US" sz="1600" b="1" i="1" dirty="0" smtClean="0">
                  <a:solidFill>
                    <a:srgbClr val="000090"/>
                  </a:solidFill>
                </a:rPr>
                <a:t>Theoretical foundations</a:t>
              </a:r>
            </a:p>
            <a:p>
              <a:pPr algn="ctr"/>
              <a:r>
                <a:rPr lang="en-US" sz="1200" dirty="0"/>
                <a:t>mathematics, statistics, computer &amp; computati</a:t>
              </a:r>
              <a:r>
                <a:rPr lang="en-US" sz="1100" dirty="0"/>
                <a:t>onal </a:t>
              </a:r>
              <a:endParaRPr lang="en-US" sz="1100" dirty="0" smtClean="0"/>
            </a:p>
            <a:p>
              <a:pPr algn="ctr"/>
              <a:r>
                <a:rPr lang="en-US" sz="1100" dirty="0" smtClean="0"/>
                <a:t>science</a:t>
              </a:r>
              <a:endParaRPr lang="en-US" sz="1100" dirty="0"/>
            </a:p>
          </p:txBody>
        </p:sp>
      </p:grpSp>
      <p:sp>
        <p:nvSpPr>
          <p:cNvPr id="27" name="Rectangle 26"/>
          <p:cNvSpPr/>
          <p:nvPr/>
        </p:nvSpPr>
        <p:spPr>
          <a:xfrm>
            <a:off x="8890989" y="6056622"/>
            <a:ext cx="2926560" cy="289823"/>
          </a:xfrm>
          <a:prstGeom prst="rect">
            <a:avLst/>
          </a:prstGeom>
        </p:spPr>
        <p:txBody>
          <a:bodyPr wrap="square">
            <a:spAutoFit/>
          </a:bodyPr>
          <a:lstStyle/>
          <a:p>
            <a:pPr lvl="0" algn="r">
              <a:lnSpc>
                <a:spcPct val="90000"/>
              </a:lnSpc>
            </a:pPr>
            <a:r>
              <a:rPr lang="en-US" sz="1400" dirty="0" smtClean="0"/>
              <a:t>Accelerating </a:t>
            </a:r>
            <a:r>
              <a:rPr lang="en-US" sz="1400" dirty="0"/>
              <a:t>data-intensive research</a:t>
            </a:r>
          </a:p>
        </p:txBody>
      </p:sp>
      <p:pic>
        <p:nvPicPr>
          <p:cNvPr id="28" name="Picture 27"/>
          <p:cNvPicPr>
            <a:picLocks noChangeAspect="1"/>
          </p:cNvPicPr>
          <p:nvPr/>
        </p:nvPicPr>
        <p:blipFill>
          <a:blip r:embed="rId3"/>
          <a:stretch>
            <a:fillRect/>
          </a:stretch>
        </p:blipFill>
        <p:spPr>
          <a:xfrm>
            <a:off x="9116166" y="4548960"/>
            <a:ext cx="2522805" cy="1525687"/>
          </a:xfrm>
          <a:prstGeom prst="rect">
            <a:avLst/>
          </a:prstGeom>
        </p:spPr>
      </p:pic>
      <p:sp>
        <p:nvSpPr>
          <p:cNvPr id="30" name="Rectangle 29"/>
          <p:cNvSpPr/>
          <p:nvPr/>
        </p:nvSpPr>
        <p:spPr>
          <a:xfrm>
            <a:off x="8928959" y="1200918"/>
            <a:ext cx="3376152" cy="430887"/>
          </a:xfrm>
          <a:prstGeom prst="rect">
            <a:avLst/>
          </a:prstGeom>
        </p:spPr>
        <p:txBody>
          <a:bodyPr wrap="square">
            <a:spAutoFit/>
          </a:bodyPr>
          <a:lstStyle/>
          <a:p>
            <a:pPr marL="336550" lvl="0" indent="-336550">
              <a:lnSpc>
                <a:spcPct val="90000"/>
              </a:lnSpc>
            </a:pPr>
            <a:r>
              <a:rPr lang="en-US" sz="2400" b="1" dirty="0" smtClean="0">
                <a:solidFill>
                  <a:srgbClr val="000090"/>
                </a:solidFill>
              </a:rPr>
              <a:t>Educational pathways</a:t>
            </a:r>
            <a:endParaRPr lang="en-US" sz="2400" dirty="0" smtClean="0">
              <a:solidFill>
                <a:srgbClr val="000090"/>
              </a:solidFill>
            </a:endParaRPr>
          </a:p>
        </p:txBody>
      </p:sp>
      <p:sp>
        <p:nvSpPr>
          <p:cNvPr id="31" name="Rectangle 30"/>
          <p:cNvSpPr/>
          <p:nvPr/>
        </p:nvSpPr>
        <p:spPr>
          <a:xfrm>
            <a:off x="9063184" y="1641870"/>
            <a:ext cx="2205428" cy="1524845"/>
          </a:xfrm>
          <a:prstGeom prst="rect">
            <a:avLst/>
          </a:prstGeom>
          <a:blipFill rotWithShape="1">
            <a:blip r:embed="rId4"/>
            <a:stretch>
              <a:fillRect/>
            </a:stretch>
          </a:blipFill>
        </p:spPr>
        <p:style>
          <a:lnRef idx="0">
            <a:schemeClr val="accent1">
              <a:hueOff val="0"/>
              <a:satOff val="0"/>
              <a:lumOff val="0"/>
              <a:alphaOff val="0"/>
            </a:schemeClr>
          </a:lnRef>
          <a:fillRef idx="1">
            <a:scrgbClr r="0" g="0" b="0"/>
          </a:fillRef>
          <a:effectRef idx="2">
            <a:schemeClr val="accent1">
              <a:tint val="40000"/>
              <a:hueOff val="0"/>
              <a:satOff val="0"/>
              <a:lumOff val="0"/>
              <a:alphaOff val="0"/>
            </a:schemeClr>
          </a:effectRef>
          <a:fontRef idx="minor">
            <a:schemeClr val="dk1">
              <a:hueOff val="0"/>
              <a:satOff val="0"/>
              <a:lumOff val="0"/>
              <a:alphaOff val="0"/>
            </a:schemeClr>
          </a:fontRef>
        </p:style>
      </p:sp>
      <p:sp>
        <p:nvSpPr>
          <p:cNvPr id="32" name="Rectangle 31"/>
          <p:cNvSpPr/>
          <p:nvPr/>
        </p:nvSpPr>
        <p:spPr>
          <a:xfrm>
            <a:off x="9019452" y="3211384"/>
            <a:ext cx="2943587" cy="483722"/>
          </a:xfrm>
          <a:prstGeom prst="rect">
            <a:avLst/>
          </a:prstGeom>
        </p:spPr>
        <p:txBody>
          <a:bodyPr wrap="square">
            <a:spAutoFit/>
          </a:bodyPr>
          <a:lstStyle/>
          <a:p>
            <a:pPr lvl="0" indent="-336550">
              <a:lnSpc>
                <a:spcPct val="90000"/>
              </a:lnSpc>
            </a:pPr>
            <a:r>
              <a:rPr lang="en-US" sz="1400" dirty="0" smtClean="0">
                <a:solidFill>
                  <a:srgbClr val="000000"/>
                </a:solidFill>
              </a:rPr>
              <a:t>Innovations grounded </a:t>
            </a:r>
            <a:r>
              <a:rPr lang="en-US" sz="1400" dirty="0">
                <a:solidFill>
                  <a:srgbClr val="000000"/>
                </a:solidFill>
              </a:rPr>
              <a:t>in an education-research-based </a:t>
            </a:r>
            <a:r>
              <a:rPr lang="en-US" sz="1400" dirty="0" smtClean="0">
                <a:solidFill>
                  <a:srgbClr val="000000"/>
                </a:solidFill>
              </a:rPr>
              <a:t>framework</a:t>
            </a:r>
            <a:endParaRPr lang="en-US" sz="1400" dirty="0">
              <a:solidFill>
                <a:srgbClr val="000000"/>
              </a:solidFill>
            </a:endParaRPr>
          </a:p>
        </p:txBody>
      </p:sp>
      <p:sp>
        <p:nvSpPr>
          <p:cNvPr id="33" name="Rectangle 32"/>
          <p:cNvSpPr/>
          <p:nvPr/>
        </p:nvSpPr>
        <p:spPr>
          <a:xfrm>
            <a:off x="9084000" y="3798298"/>
            <a:ext cx="2926560" cy="763286"/>
          </a:xfrm>
          <a:prstGeom prst="rect">
            <a:avLst/>
          </a:prstGeom>
        </p:spPr>
        <p:txBody>
          <a:bodyPr wrap="square">
            <a:spAutoFit/>
          </a:bodyPr>
          <a:lstStyle/>
          <a:p>
            <a:pPr lvl="0">
              <a:lnSpc>
                <a:spcPct val="90000"/>
              </a:lnSpc>
            </a:pPr>
            <a:r>
              <a:rPr lang="en-US" sz="2400" b="1" dirty="0">
                <a:solidFill>
                  <a:srgbClr val="000090"/>
                </a:solidFill>
              </a:rPr>
              <a:t>Advanced </a:t>
            </a:r>
            <a:r>
              <a:rPr lang="en-US" sz="2400" b="1" dirty="0" smtClean="0">
                <a:solidFill>
                  <a:srgbClr val="000090"/>
                </a:solidFill>
              </a:rPr>
              <a:t>cyberinfrastructure</a:t>
            </a:r>
            <a:endParaRPr lang="en-US" dirty="0">
              <a:solidFill>
                <a:srgbClr val="000090"/>
              </a:solidFill>
            </a:endParaRPr>
          </a:p>
        </p:txBody>
      </p:sp>
      <p:sp>
        <p:nvSpPr>
          <p:cNvPr id="34" name="TextBox 33"/>
          <p:cNvSpPr txBox="1"/>
          <p:nvPr/>
        </p:nvSpPr>
        <p:spPr>
          <a:xfrm>
            <a:off x="11431123" y="6464710"/>
            <a:ext cx="418654" cy="369332"/>
          </a:xfrm>
          <a:prstGeom prst="rect">
            <a:avLst/>
          </a:prstGeom>
          <a:noFill/>
        </p:spPr>
        <p:txBody>
          <a:bodyPr wrap="none" rtlCol="0">
            <a:spAutoFit/>
          </a:bodyPr>
          <a:lstStyle/>
          <a:p>
            <a:r>
              <a:rPr lang="en-US" dirty="0" smtClean="0">
                <a:solidFill>
                  <a:srgbClr val="FFFFFF"/>
                </a:solidFill>
              </a:rPr>
              <a:t>11</a:t>
            </a:r>
            <a:endParaRPr lang="en-US" dirty="0">
              <a:solidFill>
                <a:srgbClr val="FFFFFF"/>
              </a:solidFill>
            </a:endParaRPr>
          </a:p>
        </p:txBody>
      </p:sp>
      <p:sp>
        <p:nvSpPr>
          <p:cNvPr id="35" name="TextBox 34"/>
          <p:cNvSpPr txBox="1"/>
          <p:nvPr/>
        </p:nvSpPr>
        <p:spPr>
          <a:xfrm>
            <a:off x="5395374" y="4750203"/>
            <a:ext cx="1579429" cy="830997"/>
          </a:xfrm>
          <a:prstGeom prst="rect">
            <a:avLst/>
          </a:prstGeom>
          <a:noFill/>
        </p:spPr>
        <p:txBody>
          <a:bodyPr wrap="none" rtlCol="0">
            <a:spAutoFit/>
          </a:bodyPr>
          <a:lstStyle/>
          <a:p>
            <a:r>
              <a:rPr lang="en-US" sz="2400" b="1" dirty="0" smtClean="0">
                <a:solidFill>
                  <a:schemeClr val="bg1"/>
                </a:solidFill>
              </a:rPr>
              <a:t>Education,</a:t>
            </a:r>
          </a:p>
          <a:p>
            <a:r>
              <a:rPr lang="en-US" sz="2400" b="1" dirty="0" smtClean="0">
                <a:solidFill>
                  <a:schemeClr val="bg1"/>
                </a:solidFill>
              </a:rPr>
              <a:t>Workforce</a:t>
            </a:r>
            <a:endParaRPr lang="en-US" sz="2000" b="1" dirty="0">
              <a:solidFill>
                <a:schemeClr val="bg1"/>
              </a:solidFill>
            </a:endParaRPr>
          </a:p>
        </p:txBody>
      </p:sp>
    </p:spTree>
    <p:extLst>
      <p:ext uri="{BB962C8B-B14F-4D97-AF65-F5344CB8AC3E}">
        <p14:creationId xmlns:p14="http://schemas.microsoft.com/office/powerpoint/2010/main" val="16884309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0524" y="249158"/>
            <a:ext cx="11741480" cy="707886"/>
          </a:xfrm>
          <a:prstGeom prst="rect">
            <a:avLst/>
          </a:prstGeom>
        </p:spPr>
        <p:txBody>
          <a:bodyPr wrap="square">
            <a:spAutoFit/>
          </a:bodyPr>
          <a:lstStyle/>
          <a:p>
            <a:pPr algn="ctr"/>
            <a:r>
              <a:rPr lang="en-US" sz="4000" b="1" dirty="0" smtClean="0">
                <a:solidFill>
                  <a:srgbClr val="000090"/>
                </a:solidFill>
              </a:rPr>
              <a:t>Harnessing the Data Revolution: Domains</a:t>
            </a:r>
            <a:endParaRPr lang="en-US" sz="4000" b="1" dirty="0">
              <a:solidFill>
                <a:srgbClr val="000090"/>
              </a:solidFill>
            </a:endParaRPr>
          </a:p>
        </p:txBody>
      </p:sp>
      <p:sp>
        <p:nvSpPr>
          <p:cNvPr id="22" name="Oval 21"/>
          <p:cNvSpPr/>
          <p:nvPr/>
        </p:nvSpPr>
        <p:spPr>
          <a:xfrm>
            <a:off x="3679446" y="1266489"/>
            <a:ext cx="4904180" cy="4904180"/>
          </a:xfrm>
          <a:prstGeom prst="ellipse">
            <a:avLst/>
          </a:prstGeom>
          <a:solidFill>
            <a:srgbClr val="C0504D"/>
          </a:solidFill>
          <a:ln w="381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23" name="Group 22"/>
          <p:cNvGrpSpPr/>
          <p:nvPr/>
        </p:nvGrpSpPr>
        <p:grpSpPr>
          <a:xfrm>
            <a:off x="3832665" y="2349735"/>
            <a:ext cx="4496862" cy="3695010"/>
            <a:chOff x="-4309493" y="2228784"/>
            <a:chExt cx="4496862" cy="3695010"/>
          </a:xfrm>
        </p:grpSpPr>
        <p:pic>
          <p:nvPicPr>
            <p:cNvPr id="24" name="Picture 23"/>
            <p:cNvPicPr>
              <a:picLocks noChangeAspect="1"/>
            </p:cNvPicPr>
            <p:nvPr/>
          </p:nvPicPr>
          <p:blipFill>
            <a:blip r:embed="rId3"/>
            <a:stretch>
              <a:fillRect/>
            </a:stretch>
          </p:blipFill>
          <p:spPr>
            <a:xfrm>
              <a:off x="-1641652" y="4009902"/>
              <a:ext cx="1760722" cy="457945"/>
            </a:xfrm>
            <a:prstGeom prst="rect">
              <a:avLst/>
            </a:prstGeom>
          </p:spPr>
        </p:pic>
        <p:pic>
          <p:nvPicPr>
            <p:cNvPr id="25" name="Picture 24"/>
            <p:cNvPicPr>
              <a:picLocks noChangeAspect="1"/>
            </p:cNvPicPr>
            <p:nvPr/>
          </p:nvPicPr>
          <p:blipFill>
            <a:blip r:embed="rId4"/>
            <a:stretch>
              <a:fillRect/>
            </a:stretch>
          </p:blipFill>
          <p:spPr>
            <a:xfrm>
              <a:off x="-2373190" y="2581724"/>
              <a:ext cx="1157109" cy="586269"/>
            </a:xfrm>
            <a:prstGeom prst="rect">
              <a:avLst/>
            </a:prstGeom>
          </p:spPr>
        </p:pic>
        <p:pic>
          <p:nvPicPr>
            <p:cNvPr id="29" name="Picture 28"/>
            <p:cNvPicPr>
              <a:picLocks noChangeAspect="1"/>
            </p:cNvPicPr>
            <p:nvPr/>
          </p:nvPicPr>
          <p:blipFill>
            <a:blip r:embed="rId5"/>
            <a:stretch>
              <a:fillRect/>
            </a:stretch>
          </p:blipFill>
          <p:spPr>
            <a:xfrm>
              <a:off x="-1010202" y="2823965"/>
              <a:ext cx="1197571" cy="746373"/>
            </a:xfrm>
            <a:prstGeom prst="rect">
              <a:avLst/>
            </a:prstGeom>
          </p:spPr>
        </p:pic>
        <p:pic>
          <p:nvPicPr>
            <p:cNvPr id="30" name="Picture 29"/>
            <p:cNvPicPr>
              <a:picLocks noChangeAspect="1"/>
            </p:cNvPicPr>
            <p:nvPr/>
          </p:nvPicPr>
          <p:blipFill>
            <a:blip r:embed="rId6"/>
            <a:stretch>
              <a:fillRect/>
            </a:stretch>
          </p:blipFill>
          <p:spPr>
            <a:xfrm>
              <a:off x="-3245547" y="2228784"/>
              <a:ext cx="561673" cy="1123346"/>
            </a:xfrm>
            <a:prstGeom prst="rect">
              <a:avLst/>
            </a:prstGeom>
          </p:spPr>
        </p:pic>
        <p:pic>
          <p:nvPicPr>
            <p:cNvPr id="31" name="Picture 30"/>
            <p:cNvPicPr>
              <a:picLocks noChangeAspect="1"/>
            </p:cNvPicPr>
            <p:nvPr/>
          </p:nvPicPr>
          <p:blipFill>
            <a:blip r:embed="rId7"/>
            <a:stretch>
              <a:fillRect/>
            </a:stretch>
          </p:blipFill>
          <p:spPr>
            <a:xfrm>
              <a:off x="-2639326" y="3425454"/>
              <a:ext cx="1492858" cy="557279"/>
            </a:xfrm>
            <a:prstGeom prst="rect">
              <a:avLst/>
            </a:prstGeom>
          </p:spPr>
        </p:pic>
        <p:sp>
          <p:nvSpPr>
            <p:cNvPr id="32" name="TextBox 31"/>
            <p:cNvSpPr txBox="1"/>
            <p:nvPr/>
          </p:nvSpPr>
          <p:spPr>
            <a:xfrm>
              <a:off x="-1805348" y="4608761"/>
              <a:ext cx="1528030" cy="461661"/>
            </a:xfrm>
            <a:prstGeom prst="rect">
              <a:avLst/>
            </a:prstGeom>
            <a:solidFill>
              <a:schemeClr val="accent2">
                <a:lumMod val="75000"/>
              </a:schemeClr>
            </a:solidFill>
          </p:spPr>
          <p:txBody>
            <a:bodyPr wrap="square" lIns="91435" tIns="45718" rIns="91435" bIns="45718" rtlCol="0">
              <a:spAutoFit/>
            </a:bodyPr>
            <a:lstStyle/>
            <a:p>
              <a:pPr algn="ctr" defTabSz="914127"/>
              <a:r>
                <a:rPr lang="en-US" sz="2400" b="1" dirty="0">
                  <a:solidFill>
                    <a:schemeClr val="bg1"/>
                  </a:solidFill>
                  <a:latin typeface="Calibri"/>
                </a:rPr>
                <a:t>BIGDATA</a:t>
              </a:r>
            </a:p>
          </p:txBody>
        </p:sp>
        <p:pic>
          <p:nvPicPr>
            <p:cNvPr id="33" name="Picture 32" descr="Social_Network_Analysis_Visualization 2.pn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548295" y="4958963"/>
              <a:ext cx="1294818" cy="964831"/>
            </a:xfrm>
            <a:prstGeom prst="rect">
              <a:avLst/>
            </a:prstGeom>
          </p:spPr>
        </p:pic>
        <p:pic>
          <p:nvPicPr>
            <p:cNvPr id="34" name="Picture 33" descr="RDA.png"/>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459885" y="4923829"/>
              <a:ext cx="1078538" cy="482875"/>
            </a:xfrm>
            <a:prstGeom prst="rect">
              <a:avLst/>
            </a:prstGeom>
          </p:spPr>
        </p:pic>
        <p:pic>
          <p:nvPicPr>
            <p:cNvPr id="35" name="Picture 34"/>
            <p:cNvPicPr>
              <a:picLocks noChangeAspect="1"/>
            </p:cNvPicPr>
            <p:nvPr/>
          </p:nvPicPr>
          <p:blipFill>
            <a:blip r:embed="rId10"/>
            <a:stretch>
              <a:fillRect/>
            </a:stretch>
          </p:blipFill>
          <p:spPr>
            <a:xfrm>
              <a:off x="-4027471" y="4136097"/>
              <a:ext cx="2007944" cy="642542"/>
            </a:xfrm>
            <a:prstGeom prst="rect">
              <a:avLst/>
            </a:prstGeom>
          </p:spPr>
        </p:pic>
        <p:sp>
          <p:nvSpPr>
            <p:cNvPr id="36" name="TextBox 35"/>
            <p:cNvSpPr txBox="1"/>
            <p:nvPr/>
          </p:nvSpPr>
          <p:spPr>
            <a:xfrm>
              <a:off x="-835960" y="3096853"/>
              <a:ext cx="922623" cy="523220"/>
            </a:xfrm>
            <a:prstGeom prst="rect">
              <a:avLst/>
            </a:prstGeom>
            <a:noFill/>
          </p:spPr>
          <p:txBody>
            <a:bodyPr wrap="none" rtlCol="0">
              <a:spAutoFit/>
            </a:bodyPr>
            <a:lstStyle/>
            <a:p>
              <a:r>
                <a:rPr lang="en-US" sz="2800" b="1" dirty="0" smtClean="0">
                  <a:solidFill>
                    <a:srgbClr val="FFFFFF"/>
                  </a:solidFill>
                  <a:latin typeface="Arial"/>
                  <a:cs typeface="Arial"/>
                </a:rPr>
                <a:t>LHC</a:t>
              </a:r>
              <a:endParaRPr lang="en-US" sz="2800" b="1" dirty="0">
                <a:solidFill>
                  <a:srgbClr val="FFFFFF"/>
                </a:solidFill>
                <a:latin typeface="Arial"/>
                <a:cs typeface="Arial"/>
              </a:endParaRPr>
            </a:p>
          </p:txBody>
        </p:sp>
        <p:grpSp>
          <p:nvGrpSpPr>
            <p:cNvPr id="37" name="Group 36"/>
            <p:cNvGrpSpPr/>
            <p:nvPr/>
          </p:nvGrpSpPr>
          <p:grpSpPr>
            <a:xfrm>
              <a:off x="-4309493" y="2899650"/>
              <a:ext cx="1184940" cy="1113400"/>
              <a:chOff x="-3310187" y="2420762"/>
              <a:chExt cx="1184940" cy="1113400"/>
            </a:xfrm>
          </p:grpSpPr>
          <p:pic>
            <p:nvPicPr>
              <p:cNvPr id="39" name="Picture 38" descr="earthcube.psd"/>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219725" y="2420762"/>
                <a:ext cx="933958" cy="904771"/>
              </a:xfrm>
              <a:prstGeom prst="rect">
                <a:avLst/>
              </a:prstGeom>
            </p:spPr>
          </p:pic>
          <p:sp>
            <p:nvSpPr>
              <p:cNvPr id="40" name="TextBox 39"/>
              <p:cNvSpPr txBox="1"/>
              <p:nvPr/>
            </p:nvSpPr>
            <p:spPr>
              <a:xfrm>
                <a:off x="-3310187" y="3164830"/>
                <a:ext cx="1184940" cy="369332"/>
              </a:xfrm>
              <a:prstGeom prst="rect">
                <a:avLst/>
              </a:prstGeom>
              <a:noFill/>
            </p:spPr>
            <p:txBody>
              <a:bodyPr wrap="none" rtlCol="0">
                <a:spAutoFit/>
              </a:bodyPr>
              <a:lstStyle/>
              <a:p>
                <a:r>
                  <a:rPr lang="en-US" b="1" dirty="0" err="1" smtClean="0"/>
                  <a:t>EarthCube</a:t>
                </a:r>
                <a:endParaRPr lang="en-US" b="1" dirty="0"/>
              </a:p>
            </p:txBody>
          </p:sp>
        </p:grpSp>
        <p:sp>
          <p:nvSpPr>
            <p:cNvPr id="38" name="TextBox 37"/>
            <p:cNvSpPr txBox="1"/>
            <p:nvPr/>
          </p:nvSpPr>
          <p:spPr>
            <a:xfrm>
              <a:off x="-1886718" y="5309420"/>
              <a:ext cx="807282" cy="461665"/>
            </a:xfrm>
            <a:prstGeom prst="rect">
              <a:avLst/>
            </a:prstGeom>
            <a:noFill/>
          </p:spPr>
          <p:txBody>
            <a:bodyPr wrap="none" rtlCol="0">
              <a:spAutoFit/>
            </a:bodyPr>
            <a:lstStyle/>
            <a:p>
              <a:r>
                <a:rPr lang="en-US" sz="2400" b="1" dirty="0" smtClean="0">
                  <a:solidFill>
                    <a:schemeClr val="accent1">
                      <a:lumMod val="75000"/>
                    </a:schemeClr>
                  </a:solidFill>
                </a:rPr>
                <a:t>RIDR</a:t>
              </a:r>
              <a:endParaRPr lang="en-US" sz="2400" b="1" dirty="0">
                <a:solidFill>
                  <a:schemeClr val="accent1">
                    <a:lumMod val="75000"/>
                  </a:schemeClr>
                </a:solidFill>
              </a:endParaRPr>
            </a:p>
          </p:txBody>
        </p:sp>
      </p:grpSp>
      <p:sp>
        <p:nvSpPr>
          <p:cNvPr id="41" name="TextBox 40"/>
          <p:cNvSpPr txBox="1"/>
          <p:nvPr/>
        </p:nvSpPr>
        <p:spPr>
          <a:xfrm>
            <a:off x="4878332" y="1467625"/>
            <a:ext cx="2657674" cy="523220"/>
          </a:xfrm>
          <a:prstGeom prst="rect">
            <a:avLst/>
          </a:prstGeom>
          <a:noFill/>
        </p:spPr>
        <p:txBody>
          <a:bodyPr wrap="none" rtlCol="0">
            <a:spAutoFit/>
          </a:bodyPr>
          <a:lstStyle/>
          <a:p>
            <a:r>
              <a:rPr lang="en-US" sz="2800" b="1" dirty="0" smtClean="0">
                <a:solidFill>
                  <a:schemeClr val="bg1"/>
                </a:solidFill>
              </a:rPr>
              <a:t>Science domains</a:t>
            </a:r>
            <a:endParaRPr lang="en-US" sz="2800" b="1" dirty="0">
              <a:solidFill>
                <a:schemeClr val="bg1"/>
              </a:solidFill>
            </a:endParaRPr>
          </a:p>
        </p:txBody>
      </p:sp>
      <p:sp>
        <p:nvSpPr>
          <p:cNvPr id="43" name="TextBox 42"/>
          <p:cNvSpPr txBox="1"/>
          <p:nvPr/>
        </p:nvSpPr>
        <p:spPr>
          <a:xfrm>
            <a:off x="11431123" y="6464710"/>
            <a:ext cx="301660" cy="369332"/>
          </a:xfrm>
          <a:prstGeom prst="rect">
            <a:avLst/>
          </a:prstGeom>
          <a:noFill/>
        </p:spPr>
        <p:txBody>
          <a:bodyPr wrap="none" rtlCol="0">
            <a:spAutoFit/>
          </a:bodyPr>
          <a:lstStyle/>
          <a:p>
            <a:r>
              <a:rPr lang="en-US" dirty="0" smtClean="0">
                <a:solidFill>
                  <a:srgbClr val="FFFFFF"/>
                </a:solidFill>
              </a:rPr>
              <a:t>5</a:t>
            </a:r>
            <a:endParaRPr lang="en-US" dirty="0">
              <a:solidFill>
                <a:srgbClr val="FFFFFF"/>
              </a:solidFill>
            </a:endParaRPr>
          </a:p>
        </p:txBody>
      </p:sp>
    </p:spTree>
    <p:extLst>
      <p:ext uri="{BB962C8B-B14F-4D97-AF65-F5344CB8AC3E}">
        <p14:creationId xmlns:p14="http://schemas.microsoft.com/office/powerpoint/2010/main" val="4074429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dissolve">
                                      <p:cBhvr>
                                        <p:cTn id="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0524" y="249158"/>
            <a:ext cx="11741480" cy="707886"/>
          </a:xfrm>
          <a:prstGeom prst="rect">
            <a:avLst/>
          </a:prstGeom>
        </p:spPr>
        <p:txBody>
          <a:bodyPr wrap="square">
            <a:spAutoFit/>
          </a:bodyPr>
          <a:lstStyle/>
          <a:p>
            <a:pPr algn="ctr"/>
            <a:r>
              <a:rPr lang="en-US" sz="4000" b="1" dirty="0" smtClean="0">
                <a:solidFill>
                  <a:srgbClr val="000090"/>
                </a:solidFill>
              </a:rPr>
              <a:t>Harnessing the Data Revolution: Domains</a:t>
            </a:r>
            <a:endParaRPr lang="en-US" sz="4000" b="1" dirty="0">
              <a:solidFill>
                <a:srgbClr val="000090"/>
              </a:solidFill>
            </a:endParaRPr>
          </a:p>
        </p:txBody>
      </p:sp>
      <p:sp>
        <p:nvSpPr>
          <p:cNvPr id="22" name="Oval 21"/>
          <p:cNvSpPr/>
          <p:nvPr/>
        </p:nvSpPr>
        <p:spPr>
          <a:xfrm>
            <a:off x="3679446" y="1266489"/>
            <a:ext cx="4904180" cy="4904180"/>
          </a:xfrm>
          <a:prstGeom prst="ellipse">
            <a:avLst/>
          </a:prstGeom>
          <a:solidFill>
            <a:srgbClr val="C0504D"/>
          </a:solidFill>
          <a:ln w="381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1" name="TextBox 40"/>
          <p:cNvSpPr txBox="1"/>
          <p:nvPr/>
        </p:nvSpPr>
        <p:spPr>
          <a:xfrm>
            <a:off x="4878332" y="1467625"/>
            <a:ext cx="2657674" cy="523220"/>
          </a:xfrm>
          <a:prstGeom prst="rect">
            <a:avLst/>
          </a:prstGeom>
          <a:noFill/>
        </p:spPr>
        <p:txBody>
          <a:bodyPr wrap="none" rtlCol="0">
            <a:spAutoFit/>
          </a:bodyPr>
          <a:lstStyle/>
          <a:p>
            <a:r>
              <a:rPr lang="en-US" sz="2800" b="1" dirty="0" smtClean="0">
                <a:solidFill>
                  <a:schemeClr val="bg1"/>
                </a:solidFill>
              </a:rPr>
              <a:t>Science domains</a:t>
            </a:r>
            <a:endParaRPr lang="en-US" sz="2800" b="1" dirty="0">
              <a:solidFill>
                <a:schemeClr val="bg1"/>
              </a:solidFill>
            </a:endParaRPr>
          </a:p>
        </p:txBody>
      </p:sp>
      <p:sp>
        <p:nvSpPr>
          <p:cNvPr id="43" name="TextBox 42"/>
          <p:cNvSpPr txBox="1"/>
          <p:nvPr/>
        </p:nvSpPr>
        <p:spPr>
          <a:xfrm>
            <a:off x="11431123" y="6464710"/>
            <a:ext cx="301660" cy="369332"/>
          </a:xfrm>
          <a:prstGeom prst="rect">
            <a:avLst/>
          </a:prstGeom>
          <a:noFill/>
        </p:spPr>
        <p:txBody>
          <a:bodyPr wrap="none" rtlCol="0">
            <a:spAutoFit/>
          </a:bodyPr>
          <a:lstStyle/>
          <a:p>
            <a:r>
              <a:rPr lang="en-US" dirty="0" smtClean="0">
                <a:solidFill>
                  <a:srgbClr val="FFFFFF"/>
                </a:solidFill>
              </a:rPr>
              <a:t>6</a:t>
            </a:r>
            <a:endParaRPr lang="en-US" dirty="0">
              <a:solidFill>
                <a:srgbClr val="FFFFFF"/>
              </a:solidFill>
            </a:endParaRPr>
          </a:p>
        </p:txBody>
      </p:sp>
      <p:sp>
        <p:nvSpPr>
          <p:cNvPr id="21" name="TextBox 20"/>
          <p:cNvSpPr txBox="1"/>
          <p:nvPr/>
        </p:nvSpPr>
        <p:spPr>
          <a:xfrm>
            <a:off x="6455863" y="2666649"/>
            <a:ext cx="801622" cy="584776"/>
          </a:xfrm>
          <a:prstGeom prst="rect">
            <a:avLst/>
          </a:prstGeom>
          <a:noFill/>
        </p:spPr>
        <p:txBody>
          <a:bodyPr wrap="none" rtlCol="0">
            <a:spAutoFit/>
          </a:bodyPr>
          <a:lstStyle/>
          <a:p>
            <a:pPr algn="ctr">
              <a:buClr>
                <a:srgbClr val="000090"/>
              </a:buClr>
            </a:pPr>
            <a:r>
              <a:rPr lang="en-US" sz="3200" b="1" dirty="0" smtClean="0">
                <a:solidFill>
                  <a:srgbClr val="FFFFFF"/>
                </a:solidFill>
              </a:rPr>
              <a:t>BIO</a:t>
            </a:r>
          </a:p>
        </p:txBody>
      </p:sp>
      <p:pic>
        <p:nvPicPr>
          <p:cNvPr id="4" name="Picture 3" descr="NSF_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98287" y="3125064"/>
            <a:ext cx="1685393" cy="1692917"/>
          </a:xfrm>
          <a:prstGeom prst="rect">
            <a:avLst/>
          </a:prstGeom>
        </p:spPr>
      </p:pic>
      <p:sp>
        <p:nvSpPr>
          <p:cNvPr id="26" name="TextBox 25"/>
          <p:cNvSpPr txBox="1"/>
          <p:nvPr/>
        </p:nvSpPr>
        <p:spPr>
          <a:xfrm>
            <a:off x="6941381" y="3411964"/>
            <a:ext cx="905416" cy="584776"/>
          </a:xfrm>
          <a:prstGeom prst="rect">
            <a:avLst/>
          </a:prstGeom>
          <a:noFill/>
        </p:spPr>
        <p:txBody>
          <a:bodyPr wrap="none" rtlCol="0">
            <a:spAutoFit/>
          </a:bodyPr>
          <a:lstStyle/>
          <a:p>
            <a:pPr algn="ctr">
              <a:buClr>
                <a:srgbClr val="000090"/>
              </a:buClr>
            </a:pPr>
            <a:r>
              <a:rPr lang="en-US" sz="3200" b="1" dirty="0" smtClean="0">
                <a:solidFill>
                  <a:srgbClr val="FFFFFF"/>
                </a:solidFill>
              </a:rPr>
              <a:t>CISE</a:t>
            </a:r>
          </a:p>
        </p:txBody>
      </p:sp>
      <p:sp>
        <p:nvSpPr>
          <p:cNvPr id="27" name="TextBox 26"/>
          <p:cNvSpPr txBox="1"/>
          <p:nvPr/>
        </p:nvSpPr>
        <p:spPr>
          <a:xfrm>
            <a:off x="6841750" y="4231453"/>
            <a:ext cx="874759" cy="584776"/>
          </a:xfrm>
          <a:prstGeom prst="rect">
            <a:avLst/>
          </a:prstGeom>
          <a:noFill/>
        </p:spPr>
        <p:txBody>
          <a:bodyPr wrap="none" rtlCol="0">
            <a:spAutoFit/>
          </a:bodyPr>
          <a:lstStyle/>
          <a:p>
            <a:pPr algn="ctr">
              <a:buClr>
                <a:srgbClr val="000090"/>
              </a:buClr>
            </a:pPr>
            <a:r>
              <a:rPr lang="en-US" sz="3200" b="1" dirty="0" smtClean="0">
                <a:solidFill>
                  <a:srgbClr val="FFFFFF"/>
                </a:solidFill>
              </a:rPr>
              <a:t>EHR</a:t>
            </a:r>
          </a:p>
        </p:txBody>
      </p:sp>
      <p:sp>
        <p:nvSpPr>
          <p:cNvPr id="28" name="TextBox 27"/>
          <p:cNvSpPr txBox="1"/>
          <p:nvPr/>
        </p:nvSpPr>
        <p:spPr>
          <a:xfrm>
            <a:off x="5712639" y="4734109"/>
            <a:ext cx="916637" cy="584776"/>
          </a:xfrm>
          <a:prstGeom prst="rect">
            <a:avLst/>
          </a:prstGeom>
          <a:noFill/>
        </p:spPr>
        <p:txBody>
          <a:bodyPr wrap="none" rtlCol="0">
            <a:spAutoFit/>
          </a:bodyPr>
          <a:lstStyle/>
          <a:p>
            <a:pPr algn="ctr">
              <a:buClr>
                <a:srgbClr val="000090"/>
              </a:buClr>
            </a:pPr>
            <a:r>
              <a:rPr lang="en-US" sz="3200" b="1" dirty="0" smtClean="0">
                <a:solidFill>
                  <a:srgbClr val="FFFFFF"/>
                </a:solidFill>
              </a:rPr>
              <a:t>ENG</a:t>
            </a:r>
          </a:p>
        </p:txBody>
      </p:sp>
      <p:sp>
        <p:nvSpPr>
          <p:cNvPr id="42" name="TextBox 41"/>
          <p:cNvSpPr txBox="1"/>
          <p:nvPr/>
        </p:nvSpPr>
        <p:spPr>
          <a:xfrm>
            <a:off x="4483205" y="4228119"/>
            <a:ext cx="923851" cy="584776"/>
          </a:xfrm>
          <a:prstGeom prst="rect">
            <a:avLst/>
          </a:prstGeom>
          <a:noFill/>
        </p:spPr>
        <p:txBody>
          <a:bodyPr wrap="none" rtlCol="0">
            <a:spAutoFit/>
          </a:bodyPr>
          <a:lstStyle/>
          <a:p>
            <a:pPr algn="ctr">
              <a:buClr>
                <a:srgbClr val="000090"/>
              </a:buClr>
            </a:pPr>
            <a:r>
              <a:rPr lang="en-US" sz="3200" b="1" dirty="0" smtClean="0">
                <a:solidFill>
                  <a:srgbClr val="FFFFFF"/>
                </a:solidFill>
              </a:rPr>
              <a:t>GEO</a:t>
            </a:r>
          </a:p>
        </p:txBody>
      </p:sp>
      <p:sp>
        <p:nvSpPr>
          <p:cNvPr id="45" name="TextBox 44"/>
          <p:cNvSpPr txBox="1"/>
          <p:nvPr/>
        </p:nvSpPr>
        <p:spPr>
          <a:xfrm>
            <a:off x="5094104" y="2652527"/>
            <a:ext cx="808835" cy="584776"/>
          </a:xfrm>
          <a:prstGeom prst="rect">
            <a:avLst/>
          </a:prstGeom>
          <a:noFill/>
        </p:spPr>
        <p:txBody>
          <a:bodyPr wrap="none" rtlCol="0">
            <a:spAutoFit/>
          </a:bodyPr>
          <a:lstStyle/>
          <a:p>
            <a:pPr algn="ctr">
              <a:buClr>
                <a:srgbClr val="000090"/>
              </a:buClr>
            </a:pPr>
            <a:r>
              <a:rPr lang="en-US" sz="3200" b="1" dirty="0" smtClean="0">
                <a:solidFill>
                  <a:srgbClr val="FFFFFF"/>
                </a:solidFill>
              </a:rPr>
              <a:t>SBE</a:t>
            </a:r>
          </a:p>
        </p:txBody>
      </p:sp>
      <p:sp>
        <p:nvSpPr>
          <p:cNvPr id="16" name="TextBox 15"/>
          <p:cNvSpPr txBox="1"/>
          <p:nvPr/>
        </p:nvSpPr>
        <p:spPr>
          <a:xfrm>
            <a:off x="4265829" y="3438474"/>
            <a:ext cx="955710" cy="584776"/>
          </a:xfrm>
          <a:prstGeom prst="rect">
            <a:avLst/>
          </a:prstGeom>
          <a:noFill/>
        </p:spPr>
        <p:txBody>
          <a:bodyPr wrap="none" rtlCol="0">
            <a:spAutoFit/>
          </a:bodyPr>
          <a:lstStyle/>
          <a:p>
            <a:pPr algn="ctr">
              <a:buClr>
                <a:srgbClr val="000090"/>
              </a:buClr>
            </a:pPr>
            <a:r>
              <a:rPr lang="en-US" sz="3200" b="1" dirty="0" smtClean="0">
                <a:solidFill>
                  <a:srgbClr val="FFFFFF"/>
                </a:solidFill>
              </a:rPr>
              <a:t>MPS</a:t>
            </a:r>
          </a:p>
        </p:txBody>
      </p:sp>
    </p:spTree>
    <p:extLst>
      <p:ext uri="{BB962C8B-B14F-4D97-AF65-F5344CB8AC3E}">
        <p14:creationId xmlns:p14="http://schemas.microsoft.com/office/powerpoint/2010/main" val="41556387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0524" y="249158"/>
            <a:ext cx="11741480" cy="707886"/>
          </a:xfrm>
          <a:prstGeom prst="rect">
            <a:avLst/>
          </a:prstGeom>
        </p:spPr>
        <p:txBody>
          <a:bodyPr wrap="square">
            <a:spAutoFit/>
          </a:bodyPr>
          <a:lstStyle/>
          <a:p>
            <a:pPr algn="ctr"/>
            <a:r>
              <a:rPr lang="en-US" sz="4000" b="1" dirty="0" smtClean="0">
                <a:solidFill>
                  <a:srgbClr val="000090"/>
                </a:solidFill>
              </a:rPr>
              <a:t>Harnessing the Data Revolution: Systems</a:t>
            </a:r>
            <a:endParaRPr lang="en-US" sz="4000" b="1" dirty="0">
              <a:solidFill>
                <a:srgbClr val="000090"/>
              </a:solidFill>
            </a:endParaRPr>
          </a:p>
        </p:txBody>
      </p:sp>
      <p:grpSp>
        <p:nvGrpSpPr>
          <p:cNvPr id="23" name="Group 22"/>
          <p:cNvGrpSpPr/>
          <p:nvPr/>
        </p:nvGrpSpPr>
        <p:grpSpPr>
          <a:xfrm>
            <a:off x="3853484" y="2304256"/>
            <a:ext cx="4496862" cy="3695010"/>
            <a:chOff x="-4309493" y="2228784"/>
            <a:chExt cx="4496862" cy="3695010"/>
          </a:xfrm>
        </p:grpSpPr>
        <p:pic>
          <p:nvPicPr>
            <p:cNvPr id="24" name="Picture 23"/>
            <p:cNvPicPr>
              <a:picLocks noChangeAspect="1"/>
            </p:cNvPicPr>
            <p:nvPr/>
          </p:nvPicPr>
          <p:blipFill>
            <a:blip r:embed="rId3"/>
            <a:stretch>
              <a:fillRect/>
            </a:stretch>
          </p:blipFill>
          <p:spPr>
            <a:xfrm>
              <a:off x="-1641652" y="4009902"/>
              <a:ext cx="1760722" cy="457945"/>
            </a:xfrm>
            <a:prstGeom prst="rect">
              <a:avLst/>
            </a:prstGeom>
          </p:spPr>
        </p:pic>
        <p:pic>
          <p:nvPicPr>
            <p:cNvPr id="25" name="Picture 24"/>
            <p:cNvPicPr>
              <a:picLocks noChangeAspect="1"/>
            </p:cNvPicPr>
            <p:nvPr/>
          </p:nvPicPr>
          <p:blipFill>
            <a:blip r:embed="rId4"/>
            <a:stretch>
              <a:fillRect/>
            </a:stretch>
          </p:blipFill>
          <p:spPr>
            <a:xfrm>
              <a:off x="-2373190" y="2581724"/>
              <a:ext cx="1157109" cy="586269"/>
            </a:xfrm>
            <a:prstGeom prst="rect">
              <a:avLst/>
            </a:prstGeom>
          </p:spPr>
        </p:pic>
        <p:pic>
          <p:nvPicPr>
            <p:cNvPr id="29" name="Picture 28"/>
            <p:cNvPicPr>
              <a:picLocks noChangeAspect="1"/>
            </p:cNvPicPr>
            <p:nvPr/>
          </p:nvPicPr>
          <p:blipFill>
            <a:blip r:embed="rId5"/>
            <a:stretch>
              <a:fillRect/>
            </a:stretch>
          </p:blipFill>
          <p:spPr>
            <a:xfrm>
              <a:off x="-1010202" y="2823965"/>
              <a:ext cx="1197571" cy="746373"/>
            </a:xfrm>
            <a:prstGeom prst="rect">
              <a:avLst/>
            </a:prstGeom>
          </p:spPr>
        </p:pic>
        <p:pic>
          <p:nvPicPr>
            <p:cNvPr id="30" name="Picture 29"/>
            <p:cNvPicPr>
              <a:picLocks noChangeAspect="1"/>
            </p:cNvPicPr>
            <p:nvPr/>
          </p:nvPicPr>
          <p:blipFill>
            <a:blip r:embed="rId6"/>
            <a:stretch>
              <a:fillRect/>
            </a:stretch>
          </p:blipFill>
          <p:spPr>
            <a:xfrm>
              <a:off x="-3245547" y="2228784"/>
              <a:ext cx="561673" cy="1123346"/>
            </a:xfrm>
            <a:prstGeom prst="rect">
              <a:avLst/>
            </a:prstGeom>
          </p:spPr>
        </p:pic>
        <p:pic>
          <p:nvPicPr>
            <p:cNvPr id="31" name="Picture 30"/>
            <p:cNvPicPr>
              <a:picLocks noChangeAspect="1"/>
            </p:cNvPicPr>
            <p:nvPr/>
          </p:nvPicPr>
          <p:blipFill>
            <a:blip r:embed="rId7"/>
            <a:stretch>
              <a:fillRect/>
            </a:stretch>
          </p:blipFill>
          <p:spPr>
            <a:xfrm>
              <a:off x="-2639326" y="3425454"/>
              <a:ext cx="1492858" cy="557279"/>
            </a:xfrm>
            <a:prstGeom prst="rect">
              <a:avLst/>
            </a:prstGeom>
          </p:spPr>
        </p:pic>
        <p:sp>
          <p:nvSpPr>
            <p:cNvPr id="32" name="TextBox 31"/>
            <p:cNvSpPr txBox="1"/>
            <p:nvPr/>
          </p:nvSpPr>
          <p:spPr>
            <a:xfrm>
              <a:off x="-1805348" y="4608761"/>
              <a:ext cx="1528030" cy="461661"/>
            </a:xfrm>
            <a:prstGeom prst="rect">
              <a:avLst/>
            </a:prstGeom>
            <a:solidFill>
              <a:schemeClr val="accent2">
                <a:lumMod val="75000"/>
              </a:schemeClr>
            </a:solidFill>
          </p:spPr>
          <p:txBody>
            <a:bodyPr wrap="square" lIns="91435" tIns="45718" rIns="91435" bIns="45718" rtlCol="0">
              <a:spAutoFit/>
            </a:bodyPr>
            <a:lstStyle/>
            <a:p>
              <a:pPr algn="ctr" defTabSz="914127"/>
              <a:r>
                <a:rPr lang="en-US" sz="2400" b="1" dirty="0">
                  <a:solidFill>
                    <a:schemeClr val="bg1"/>
                  </a:solidFill>
                  <a:latin typeface="Calibri"/>
                </a:rPr>
                <a:t>BIGDATA</a:t>
              </a:r>
            </a:p>
          </p:txBody>
        </p:sp>
        <p:pic>
          <p:nvPicPr>
            <p:cNvPr id="33" name="Picture 32" descr="Social_Network_Analysis_Visualization 2.pn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548295" y="4958963"/>
              <a:ext cx="1294818" cy="964831"/>
            </a:xfrm>
            <a:prstGeom prst="rect">
              <a:avLst/>
            </a:prstGeom>
          </p:spPr>
        </p:pic>
        <p:pic>
          <p:nvPicPr>
            <p:cNvPr id="34" name="Picture 33" descr="RDA.png"/>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459885" y="4923829"/>
              <a:ext cx="1078538" cy="482875"/>
            </a:xfrm>
            <a:prstGeom prst="rect">
              <a:avLst/>
            </a:prstGeom>
          </p:spPr>
        </p:pic>
        <p:pic>
          <p:nvPicPr>
            <p:cNvPr id="35" name="Picture 34"/>
            <p:cNvPicPr>
              <a:picLocks noChangeAspect="1"/>
            </p:cNvPicPr>
            <p:nvPr/>
          </p:nvPicPr>
          <p:blipFill>
            <a:blip r:embed="rId10"/>
            <a:stretch>
              <a:fillRect/>
            </a:stretch>
          </p:blipFill>
          <p:spPr>
            <a:xfrm>
              <a:off x="-4027471" y="4136097"/>
              <a:ext cx="2007944" cy="642542"/>
            </a:xfrm>
            <a:prstGeom prst="rect">
              <a:avLst/>
            </a:prstGeom>
          </p:spPr>
        </p:pic>
        <p:sp>
          <p:nvSpPr>
            <p:cNvPr id="36" name="TextBox 35"/>
            <p:cNvSpPr txBox="1"/>
            <p:nvPr/>
          </p:nvSpPr>
          <p:spPr>
            <a:xfrm>
              <a:off x="-835960" y="3096853"/>
              <a:ext cx="922623" cy="523220"/>
            </a:xfrm>
            <a:prstGeom prst="rect">
              <a:avLst/>
            </a:prstGeom>
            <a:noFill/>
          </p:spPr>
          <p:txBody>
            <a:bodyPr wrap="none" rtlCol="0">
              <a:spAutoFit/>
            </a:bodyPr>
            <a:lstStyle/>
            <a:p>
              <a:r>
                <a:rPr lang="en-US" sz="2800" b="1" dirty="0" smtClean="0">
                  <a:solidFill>
                    <a:srgbClr val="FFFFFF"/>
                  </a:solidFill>
                  <a:latin typeface="Arial"/>
                  <a:cs typeface="Arial"/>
                </a:rPr>
                <a:t>LHC</a:t>
              </a:r>
              <a:endParaRPr lang="en-US" sz="2800" b="1" dirty="0">
                <a:solidFill>
                  <a:srgbClr val="FFFFFF"/>
                </a:solidFill>
                <a:latin typeface="Arial"/>
                <a:cs typeface="Arial"/>
              </a:endParaRPr>
            </a:p>
          </p:txBody>
        </p:sp>
        <p:grpSp>
          <p:nvGrpSpPr>
            <p:cNvPr id="37" name="Group 36"/>
            <p:cNvGrpSpPr/>
            <p:nvPr/>
          </p:nvGrpSpPr>
          <p:grpSpPr>
            <a:xfrm>
              <a:off x="-4309493" y="2899650"/>
              <a:ext cx="1184940" cy="1113400"/>
              <a:chOff x="-3310187" y="2420762"/>
              <a:chExt cx="1184940" cy="1113400"/>
            </a:xfrm>
          </p:grpSpPr>
          <p:pic>
            <p:nvPicPr>
              <p:cNvPr id="39" name="Picture 38" descr="earthcube.psd"/>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219725" y="2420762"/>
                <a:ext cx="933958" cy="904771"/>
              </a:xfrm>
              <a:prstGeom prst="rect">
                <a:avLst/>
              </a:prstGeom>
            </p:spPr>
          </p:pic>
          <p:sp>
            <p:nvSpPr>
              <p:cNvPr id="40" name="TextBox 39"/>
              <p:cNvSpPr txBox="1"/>
              <p:nvPr/>
            </p:nvSpPr>
            <p:spPr>
              <a:xfrm>
                <a:off x="-3310187" y="3164830"/>
                <a:ext cx="1184940" cy="369332"/>
              </a:xfrm>
              <a:prstGeom prst="rect">
                <a:avLst/>
              </a:prstGeom>
              <a:noFill/>
            </p:spPr>
            <p:txBody>
              <a:bodyPr wrap="none" rtlCol="0">
                <a:spAutoFit/>
              </a:bodyPr>
              <a:lstStyle/>
              <a:p>
                <a:r>
                  <a:rPr lang="en-US" b="1" dirty="0" err="1" smtClean="0"/>
                  <a:t>EarthCube</a:t>
                </a:r>
                <a:endParaRPr lang="en-US" b="1" dirty="0"/>
              </a:p>
            </p:txBody>
          </p:sp>
        </p:grpSp>
        <p:sp>
          <p:nvSpPr>
            <p:cNvPr id="38" name="TextBox 37"/>
            <p:cNvSpPr txBox="1"/>
            <p:nvPr/>
          </p:nvSpPr>
          <p:spPr>
            <a:xfrm>
              <a:off x="-1886718" y="5309420"/>
              <a:ext cx="807282" cy="461665"/>
            </a:xfrm>
            <a:prstGeom prst="rect">
              <a:avLst/>
            </a:prstGeom>
            <a:noFill/>
          </p:spPr>
          <p:txBody>
            <a:bodyPr wrap="none" rtlCol="0">
              <a:spAutoFit/>
            </a:bodyPr>
            <a:lstStyle/>
            <a:p>
              <a:r>
                <a:rPr lang="en-US" sz="2400" b="1" dirty="0" smtClean="0">
                  <a:solidFill>
                    <a:schemeClr val="accent1">
                      <a:lumMod val="75000"/>
                    </a:schemeClr>
                  </a:solidFill>
                </a:rPr>
                <a:t>RIDR</a:t>
              </a:r>
              <a:endParaRPr lang="en-US" sz="2400" b="1" dirty="0">
                <a:solidFill>
                  <a:schemeClr val="accent1">
                    <a:lumMod val="75000"/>
                  </a:schemeClr>
                </a:solidFill>
              </a:endParaRPr>
            </a:p>
          </p:txBody>
        </p:sp>
      </p:grpSp>
      <p:sp>
        <p:nvSpPr>
          <p:cNvPr id="41" name="TextBox 40"/>
          <p:cNvSpPr txBox="1"/>
          <p:nvPr/>
        </p:nvSpPr>
        <p:spPr>
          <a:xfrm>
            <a:off x="4899151" y="1372011"/>
            <a:ext cx="2657674" cy="523220"/>
          </a:xfrm>
          <a:prstGeom prst="rect">
            <a:avLst/>
          </a:prstGeom>
          <a:noFill/>
        </p:spPr>
        <p:txBody>
          <a:bodyPr wrap="none" rtlCol="0">
            <a:spAutoFit/>
          </a:bodyPr>
          <a:lstStyle/>
          <a:p>
            <a:r>
              <a:rPr lang="en-US" sz="2800" b="1" dirty="0" smtClean="0">
                <a:solidFill>
                  <a:schemeClr val="bg1"/>
                </a:solidFill>
              </a:rPr>
              <a:t>Science domains</a:t>
            </a:r>
            <a:endParaRPr lang="en-US" sz="2800" b="1" dirty="0">
              <a:solidFill>
                <a:schemeClr val="bg1"/>
              </a:solidFill>
            </a:endParaRPr>
          </a:p>
        </p:txBody>
      </p:sp>
      <p:sp>
        <p:nvSpPr>
          <p:cNvPr id="20" name="Oval 19"/>
          <p:cNvSpPr/>
          <p:nvPr/>
        </p:nvSpPr>
        <p:spPr>
          <a:xfrm>
            <a:off x="3679444" y="1258189"/>
            <a:ext cx="4904180" cy="4904180"/>
          </a:xfrm>
          <a:prstGeom prst="ellipse">
            <a:avLst/>
          </a:prstGeom>
          <a:solidFill>
            <a:srgbClr val="C0504D"/>
          </a:solidFill>
          <a:ln w="381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1" name="TextBox 20"/>
          <p:cNvSpPr txBox="1"/>
          <p:nvPr/>
        </p:nvSpPr>
        <p:spPr>
          <a:xfrm>
            <a:off x="4878330" y="1472283"/>
            <a:ext cx="2657674" cy="523220"/>
          </a:xfrm>
          <a:prstGeom prst="rect">
            <a:avLst/>
          </a:prstGeom>
          <a:noFill/>
        </p:spPr>
        <p:txBody>
          <a:bodyPr wrap="none" rtlCol="0">
            <a:spAutoFit/>
          </a:bodyPr>
          <a:lstStyle/>
          <a:p>
            <a:r>
              <a:rPr lang="en-US" sz="2800" b="1" dirty="0" smtClean="0">
                <a:solidFill>
                  <a:schemeClr val="bg1"/>
                </a:solidFill>
              </a:rPr>
              <a:t>Science domains</a:t>
            </a:r>
            <a:endParaRPr lang="en-US" sz="2800" b="1" dirty="0">
              <a:solidFill>
                <a:schemeClr val="bg1"/>
              </a:solidFill>
            </a:endParaRPr>
          </a:p>
        </p:txBody>
      </p:sp>
      <p:sp>
        <p:nvSpPr>
          <p:cNvPr id="26" name="Oval 25"/>
          <p:cNvSpPr/>
          <p:nvPr/>
        </p:nvSpPr>
        <p:spPr>
          <a:xfrm>
            <a:off x="4083513" y="2018910"/>
            <a:ext cx="4124254" cy="4124254"/>
          </a:xfrm>
          <a:prstGeom prst="ellipse">
            <a:avLst/>
          </a:prstGeom>
          <a:solidFill>
            <a:srgbClr val="9BBB58"/>
          </a:solidFill>
          <a:ln w="381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TextBox 26"/>
          <p:cNvSpPr txBox="1"/>
          <p:nvPr/>
        </p:nvSpPr>
        <p:spPr>
          <a:xfrm>
            <a:off x="4848538" y="2344209"/>
            <a:ext cx="3145876" cy="461665"/>
          </a:xfrm>
          <a:prstGeom prst="rect">
            <a:avLst/>
          </a:prstGeom>
          <a:noFill/>
        </p:spPr>
        <p:txBody>
          <a:bodyPr wrap="square" rtlCol="0">
            <a:spAutoFit/>
          </a:bodyPr>
          <a:lstStyle/>
          <a:p>
            <a:r>
              <a:rPr lang="en-US" sz="2400" b="1" dirty="0" smtClean="0">
                <a:solidFill>
                  <a:srgbClr val="FFFFFF"/>
                </a:solidFill>
              </a:rPr>
              <a:t>Systems, algorithms </a:t>
            </a:r>
            <a:endParaRPr lang="en-US" sz="2400" b="1" dirty="0">
              <a:solidFill>
                <a:srgbClr val="FFFFFF"/>
              </a:solidFill>
            </a:endParaRPr>
          </a:p>
        </p:txBody>
      </p:sp>
      <p:sp>
        <p:nvSpPr>
          <p:cNvPr id="28" name="TextBox 27"/>
          <p:cNvSpPr txBox="1"/>
          <p:nvPr/>
        </p:nvSpPr>
        <p:spPr>
          <a:xfrm>
            <a:off x="4488002" y="2807657"/>
            <a:ext cx="3685624" cy="2985433"/>
          </a:xfrm>
          <a:prstGeom prst="rect">
            <a:avLst/>
          </a:prstGeom>
          <a:noFill/>
        </p:spPr>
        <p:txBody>
          <a:bodyPr wrap="none" rtlCol="0">
            <a:spAutoFit/>
          </a:bodyPr>
          <a:lstStyle/>
          <a:p>
            <a:pPr marL="342900" indent="-342900">
              <a:buClr>
                <a:srgbClr val="000090"/>
              </a:buClr>
              <a:buFont typeface="Wingdings" charset="2"/>
              <a:buChar char="§"/>
            </a:pPr>
            <a:r>
              <a:rPr lang="en-US" sz="2400" dirty="0" smtClean="0"/>
              <a:t>Predictive analytics</a:t>
            </a:r>
          </a:p>
          <a:p>
            <a:pPr marL="342900" indent="-342900">
              <a:buClr>
                <a:srgbClr val="000090"/>
              </a:buClr>
              <a:buFont typeface="Wingdings" charset="2"/>
              <a:buChar char="§"/>
            </a:pPr>
            <a:r>
              <a:rPr lang="en-US" sz="2400" dirty="0" smtClean="0"/>
              <a:t>Data mining </a:t>
            </a:r>
          </a:p>
          <a:p>
            <a:pPr marL="342900" indent="-342900">
              <a:buClr>
                <a:srgbClr val="000090"/>
              </a:buClr>
              <a:buFont typeface="Wingdings" charset="2"/>
              <a:buChar char="§"/>
            </a:pPr>
            <a:r>
              <a:rPr lang="en-US" sz="2400" dirty="0"/>
              <a:t>M</a:t>
            </a:r>
            <a:r>
              <a:rPr lang="en-US" sz="2400" dirty="0" smtClean="0"/>
              <a:t>achine learning</a:t>
            </a:r>
          </a:p>
          <a:p>
            <a:pPr marL="342900" indent="-342900">
              <a:buClr>
                <a:srgbClr val="000090"/>
              </a:buClr>
              <a:buFont typeface="Wingdings" charset="2"/>
              <a:buChar char="§"/>
            </a:pPr>
            <a:r>
              <a:rPr lang="en-US" sz="2400" dirty="0" smtClean="0"/>
              <a:t>Benchmark data sets</a:t>
            </a:r>
          </a:p>
          <a:p>
            <a:pPr marL="342900" indent="-342900">
              <a:buClr>
                <a:srgbClr val="000090"/>
              </a:buClr>
              <a:buFont typeface="Wingdings" charset="2"/>
              <a:buChar char="§"/>
            </a:pPr>
            <a:r>
              <a:rPr lang="en-US" sz="2400" dirty="0" smtClean="0"/>
              <a:t>Integrity and accessibility</a:t>
            </a:r>
          </a:p>
          <a:p>
            <a:pPr marL="342900" indent="-342900">
              <a:buClr>
                <a:srgbClr val="000090"/>
              </a:buClr>
              <a:buFont typeface="Wingdings" charset="2"/>
              <a:buChar char="§"/>
            </a:pPr>
            <a:r>
              <a:rPr lang="en-US" sz="2400" dirty="0" smtClean="0"/>
              <a:t>Privacy and protection</a:t>
            </a:r>
          </a:p>
          <a:p>
            <a:pPr marL="342900" indent="-342900">
              <a:buClr>
                <a:srgbClr val="000090"/>
              </a:buClr>
              <a:buFont typeface="Wingdings" charset="2"/>
              <a:buChar char="§"/>
            </a:pPr>
            <a:r>
              <a:rPr lang="en-US" sz="2400" dirty="0" smtClean="0"/>
              <a:t>Human-data interface</a:t>
            </a:r>
          </a:p>
          <a:p>
            <a:endParaRPr lang="en-US" sz="2000" dirty="0"/>
          </a:p>
        </p:txBody>
      </p:sp>
      <p:sp>
        <p:nvSpPr>
          <p:cNvPr id="42" name="TextBox 41"/>
          <p:cNvSpPr txBox="1"/>
          <p:nvPr/>
        </p:nvSpPr>
        <p:spPr>
          <a:xfrm>
            <a:off x="11431123" y="6464710"/>
            <a:ext cx="301660" cy="369332"/>
          </a:xfrm>
          <a:prstGeom prst="rect">
            <a:avLst/>
          </a:prstGeom>
          <a:noFill/>
        </p:spPr>
        <p:txBody>
          <a:bodyPr wrap="none" rtlCol="0">
            <a:spAutoFit/>
          </a:bodyPr>
          <a:lstStyle/>
          <a:p>
            <a:r>
              <a:rPr lang="en-US" dirty="0" smtClean="0">
                <a:solidFill>
                  <a:srgbClr val="FFFFFF"/>
                </a:solidFill>
              </a:rPr>
              <a:t>7</a:t>
            </a:r>
            <a:endParaRPr lang="en-US" dirty="0">
              <a:solidFill>
                <a:srgbClr val="FFFFFF"/>
              </a:solidFill>
            </a:endParaRPr>
          </a:p>
        </p:txBody>
      </p:sp>
    </p:spTree>
    <p:extLst>
      <p:ext uri="{BB962C8B-B14F-4D97-AF65-F5344CB8AC3E}">
        <p14:creationId xmlns:p14="http://schemas.microsoft.com/office/powerpoint/2010/main" val="1688565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746" y="249158"/>
            <a:ext cx="12198998" cy="646331"/>
          </a:xfrm>
          <a:prstGeom prst="rect">
            <a:avLst/>
          </a:prstGeom>
        </p:spPr>
        <p:txBody>
          <a:bodyPr wrap="none">
            <a:spAutoFit/>
          </a:bodyPr>
          <a:lstStyle/>
          <a:p>
            <a:pPr algn="ctr"/>
            <a:r>
              <a:rPr lang="en-US" sz="3600" b="1" dirty="0" smtClean="0">
                <a:solidFill>
                  <a:srgbClr val="000090"/>
                </a:solidFill>
              </a:rPr>
              <a:t>Fair, Interpretable, Transparent, and Trustworthy Data Science</a:t>
            </a:r>
            <a:endParaRPr lang="en-US" sz="3600" b="1" dirty="0">
              <a:solidFill>
                <a:srgbClr val="000090"/>
              </a:solidFill>
            </a:endParaRPr>
          </a:p>
        </p:txBody>
      </p:sp>
      <p:sp>
        <p:nvSpPr>
          <p:cNvPr id="3" name="TextBox 2"/>
          <p:cNvSpPr txBox="1"/>
          <p:nvPr/>
        </p:nvSpPr>
        <p:spPr>
          <a:xfrm>
            <a:off x="2192562" y="1118783"/>
            <a:ext cx="9058626" cy="523220"/>
          </a:xfrm>
          <a:prstGeom prst="rect">
            <a:avLst/>
          </a:prstGeom>
          <a:noFill/>
        </p:spPr>
        <p:txBody>
          <a:bodyPr wrap="square" rtlCol="0">
            <a:spAutoFit/>
          </a:bodyPr>
          <a:lstStyle/>
          <a:p>
            <a:pPr lvl="0" algn="ctr"/>
            <a:r>
              <a:rPr lang="en-US" sz="2800" dirty="0" smtClean="0"/>
              <a:t>Today’s ML systems: opaque, predictive interpretation hard</a:t>
            </a:r>
            <a:endParaRPr lang="en-US" dirty="0"/>
          </a:p>
        </p:txBody>
      </p:sp>
      <p:grpSp>
        <p:nvGrpSpPr>
          <p:cNvPr id="12" name="Group 11"/>
          <p:cNvGrpSpPr/>
          <p:nvPr/>
        </p:nvGrpSpPr>
        <p:grpSpPr>
          <a:xfrm>
            <a:off x="527231" y="1644072"/>
            <a:ext cx="1829123" cy="1805892"/>
            <a:chOff x="8291758" y="3129472"/>
            <a:chExt cx="1829123" cy="1805892"/>
          </a:xfrm>
        </p:grpSpPr>
        <p:sp>
          <p:nvSpPr>
            <p:cNvPr id="13" name="Oval 12"/>
            <p:cNvSpPr/>
            <p:nvPr/>
          </p:nvSpPr>
          <p:spPr>
            <a:xfrm>
              <a:off x="8291758" y="3129472"/>
              <a:ext cx="1829123" cy="1805892"/>
            </a:xfrm>
            <a:prstGeom prst="ellipse">
              <a:avLst/>
            </a:prstGeom>
            <a:solidFill>
              <a:srgbClr val="9BBB58"/>
            </a:solidFill>
            <a:ln w="381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Box 13"/>
            <p:cNvSpPr txBox="1"/>
            <p:nvPr/>
          </p:nvSpPr>
          <p:spPr>
            <a:xfrm>
              <a:off x="8423835" y="3556331"/>
              <a:ext cx="1588145" cy="830997"/>
            </a:xfrm>
            <a:prstGeom prst="rect">
              <a:avLst/>
            </a:prstGeom>
            <a:noFill/>
          </p:spPr>
          <p:txBody>
            <a:bodyPr wrap="none" rtlCol="0">
              <a:spAutoFit/>
            </a:bodyPr>
            <a:lstStyle/>
            <a:p>
              <a:pPr algn="ctr"/>
              <a:r>
                <a:rPr lang="en-US" sz="2400" b="1" dirty="0" smtClean="0">
                  <a:solidFill>
                    <a:schemeClr val="bg1"/>
                  </a:solidFill>
                </a:rPr>
                <a:t>Systems,</a:t>
              </a:r>
            </a:p>
            <a:p>
              <a:pPr algn="ctr"/>
              <a:r>
                <a:rPr lang="en-US" sz="2400" b="1" dirty="0">
                  <a:solidFill>
                    <a:schemeClr val="bg1"/>
                  </a:solidFill>
                </a:rPr>
                <a:t>A</a:t>
              </a:r>
              <a:r>
                <a:rPr lang="en-US" sz="2400" b="1" dirty="0" smtClean="0">
                  <a:solidFill>
                    <a:schemeClr val="bg1"/>
                  </a:solidFill>
                </a:rPr>
                <a:t>lgorithms</a:t>
              </a:r>
              <a:endParaRPr lang="en-US" sz="2400" b="1" dirty="0">
                <a:solidFill>
                  <a:schemeClr val="bg1"/>
                </a:solidFill>
              </a:endParaRPr>
            </a:p>
          </p:txBody>
        </p:sp>
      </p:grpSp>
      <p:sp>
        <p:nvSpPr>
          <p:cNvPr id="15" name="TextBox 14"/>
          <p:cNvSpPr txBox="1"/>
          <p:nvPr/>
        </p:nvSpPr>
        <p:spPr>
          <a:xfrm>
            <a:off x="11431123" y="6464710"/>
            <a:ext cx="418654" cy="369332"/>
          </a:xfrm>
          <a:prstGeom prst="rect">
            <a:avLst/>
          </a:prstGeom>
          <a:noFill/>
        </p:spPr>
        <p:txBody>
          <a:bodyPr wrap="none" rtlCol="0">
            <a:spAutoFit/>
          </a:bodyPr>
          <a:lstStyle/>
          <a:p>
            <a:r>
              <a:rPr lang="en-US" dirty="0" smtClean="0">
                <a:solidFill>
                  <a:srgbClr val="FFFFFF"/>
                </a:solidFill>
              </a:rPr>
              <a:t>15</a:t>
            </a:r>
            <a:endParaRPr lang="en-US" dirty="0">
              <a:solidFill>
                <a:srgbClr val="FFFFFF"/>
              </a:solidFill>
            </a:endParaRPr>
          </a:p>
        </p:txBody>
      </p:sp>
      <p:pic>
        <p:nvPicPr>
          <p:cNvPr id="10" name="Picture 9"/>
          <p:cNvPicPr>
            <a:picLocks noChangeAspect="1"/>
          </p:cNvPicPr>
          <p:nvPr/>
        </p:nvPicPr>
        <p:blipFill>
          <a:blip r:embed="rId3"/>
          <a:stretch>
            <a:fillRect/>
          </a:stretch>
        </p:blipFill>
        <p:spPr>
          <a:xfrm>
            <a:off x="2541922" y="3134618"/>
            <a:ext cx="2404222" cy="1698984"/>
          </a:xfrm>
          <a:prstGeom prst="rect">
            <a:avLst/>
          </a:prstGeom>
        </p:spPr>
      </p:pic>
      <p:sp>
        <p:nvSpPr>
          <p:cNvPr id="2" name="TextBox 1"/>
          <p:cNvSpPr txBox="1"/>
          <p:nvPr/>
        </p:nvSpPr>
        <p:spPr>
          <a:xfrm>
            <a:off x="2469626" y="2774119"/>
            <a:ext cx="2005740" cy="369332"/>
          </a:xfrm>
          <a:prstGeom prst="rect">
            <a:avLst/>
          </a:prstGeom>
          <a:noFill/>
        </p:spPr>
        <p:txBody>
          <a:bodyPr wrap="none" rtlCol="0">
            <a:spAutoFit/>
          </a:bodyPr>
          <a:lstStyle/>
          <a:p>
            <a:r>
              <a:rPr lang="en-US" dirty="0" smtClean="0"/>
              <a:t>Image training data</a:t>
            </a:r>
            <a:endParaRPr lang="en-US" dirty="0"/>
          </a:p>
        </p:txBody>
      </p:sp>
      <p:grpSp>
        <p:nvGrpSpPr>
          <p:cNvPr id="36" name="Group 35"/>
          <p:cNvGrpSpPr/>
          <p:nvPr/>
        </p:nvGrpSpPr>
        <p:grpSpPr>
          <a:xfrm>
            <a:off x="4990413" y="2041616"/>
            <a:ext cx="3312728" cy="1398020"/>
            <a:chOff x="4990413" y="2041616"/>
            <a:chExt cx="3312728" cy="1398020"/>
          </a:xfrm>
        </p:grpSpPr>
        <p:pic>
          <p:nvPicPr>
            <p:cNvPr id="11" name="Picture 10"/>
            <p:cNvPicPr>
              <a:picLocks noChangeAspect="1"/>
            </p:cNvPicPr>
            <p:nvPr/>
          </p:nvPicPr>
          <p:blipFill rotWithShape="1">
            <a:blip r:embed="rId4"/>
            <a:srcRect t="22151" b="-6766"/>
            <a:stretch/>
          </p:blipFill>
          <p:spPr>
            <a:xfrm>
              <a:off x="5849546" y="2041616"/>
              <a:ext cx="2453595" cy="1398020"/>
            </a:xfrm>
            <a:prstGeom prst="rect">
              <a:avLst/>
            </a:prstGeom>
          </p:spPr>
        </p:pic>
        <p:sp>
          <p:nvSpPr>
            <p:cNvPr id="5" name="Right Arrow 4"/>
            <p:cNvSpPr/>
            <p:nvPr/>
          </p:nvSpPr>
          <p:spPr>
            <a:xfrm rot="19793388">
              <a:off x="4990413" y="2560251"/>
              <a:ext cx="860306" cy="431638"/>
            </a:xfrm>
            <a:prstGeom prst="rightArrow">
              <a:avLst/>
            </a:prstGeom>
            <a:gradFill>
              <a:gsLst>
                <a:gs pos="0">
                  <a:schemeClr val="bg1"/>
                </a:gs>
                <a:gs pos="100000">
                  <a:srgbClr val="000090"/>
                </a:gs>
              </a:gsLst>
              <a:lin ang="2124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6" name="TextBox 5"/>
          <p:cNvSpPr txBox="1"/>
          <p:nvPr/>
        </p:nvSpPr>
        <p:spPr>
          <a:xfrm>
            <a:off x="5895149" y="1740871"/>
            <a:ext cx="2526127" cy="369332"/>
          </a:xfrm>
          <a:prstGeom prst="rect">
            <a:avLst/>
          </a:prstGeom>
          <a:noFill/>
        </p:spPr>
        <p:txBody>
          <a:bodyPr wrap="none" rtlCol="0">
            <a:spAutoFit/>
          </a:bodyPr>
          <a:lstStyle/>
          <a:p>
            <a:r>
              <a:rPr lang="en-US" dirty="0" smtClean="0"/>
              <a:t>Trained opaque classifier</a:t>
            </a:r>
            <a:endParaRPr lang="en-US" dirty="0"/>
          </a:p>
        </p:txBody>
      </p:sp>
      <p:grpSp>
        <p:nvGrpSpPr>
          <p:cNvPr id="28" name="Group 27"/>
          <p:cNvGrpSpPr/>
          <p:nvPr/>
        </p:nvGrpSpPr>
        <p:grpSpPr>
          <a:xfrm>
            <a:off x="5785778" y="3588480"/>
            <a:ext cx="1516471" cy="625255"/>
            <a:chOff x="5785778" y="3588480"/>
            <a:chExt cx="1516471" cy="625255"/>
          </a:xfrm>
        </p:grpSpPr>
        <p:pic>
          <p:nvPicPr>
            <p:cNvPr id="7" name="Picture 6"/>
            <p:cNvPicPr>
              <a:picLocks noChangeAspect="1"/>
            </p:cNvPicPr>
            <p:nvPr/>
          </p:nvPicPr>
          <p:blipFill>
            <a:blip r:embed="rId5"/>
            <a:stretch>
              <a:fillRect/>
            </a:stretch>
          </p:blipFill>
          <p:spPr>
            <a:xfrm>
              <a:off x="6792530" y="3588480"/>
              <a:ext cx="509719" cy="625255"/>
            </a:xfrm>
            <a:prstGeom prst="rect">
              <a:avLst/>
            </a:prstGeom>
          </p:spPr>
        </p:pic>
        <p:sp>
          <p:nvSpPr>
            <p:cNvPr id="8" name="TextBox 7"/>
            <p:cNvSpPr txBox="1"/>
            <p:nvPr/>
          </p:nvSpPr>
          <p:spPr>
            <a:xfrm>
              <a:off x="5785778" y="3592296"/>
              <a:ext cx="986380" cy="595548"/>
            </a:xfrm>
            <a:prstGeom prst="rect">
              <a:avLst/>
            </a:prstGeom>
            <a:noFill/>
          </p:spPr>
          <p:txBody>
            <a:bodyPr wrap="none" rtlCol="0">
              <a:spAutoFit/>
            </a:bodyPr>
            <a:lstStyle/>
            <a:p>
              <a:pPr algn="r">
                <a:lnSpc>
                  <a:spcPct val="90000"/>
                </a:lnSpc>
              </a:pPr>
              <a:r>
                <a:rPr lang="en-US" dirty="0"/>
                <a:t>n</a:t>
              </a:r>
              <a:r>
                <a:rPr lang="en-US" dirty="0" smtClean="0"/>
                <a:t>ew </a:t>
              </a:r>
            </a:p>
            <a:p>
              <a:pPr algn="r">
                <a:lnSpc>
                  <a:spcPct val="90000"/>
                </a:lnSpc>
              </a:pPr>
              <a:r>
                <a:rPr lang="en-US" dirty="0" smtClean="0"/>
                <a:t>image(s)</a:t>
              </a:r>
              <a:endParaRPr lang="en-US" dirty="0"/>
            </a:p>
          </p:txBody>
        </p:sp>
      </p:grpSp>
      <p:grpSp>
        <p:nvGrpSpPr>
          <p:cNvPr id="29" name="Group 28"/>
          <p:cNvGrpSpPr/>
          <p:nvPr/>
        </p:nvGrpSpPr>
        <p:grpSpPr>
          <a:xfrm>
            <a:off x="6901209" y="2391743"/>
            <a:ext cx="4027100" cy="1167814"/>
            <a:chOff x="6901209" y="2391743"/>
            <a:chExt cx="4027100" cy="1167814"/>
          </a:xfrm>
        </p:grpSpPr>
        <p:sp>
          <p:nvSpPr>
            <p:cNvPr id="16" name="Bent Arrow 15"/>
            <p:cNvSpPr/>
            <p:nvPr/>
          </p:nvSpPr>
          <p:spPr>
            <a:xfrm>
              <a:off x="6901209" y="2439884"/>
              <a:ext cx="2556624" cy="1119673"/>
            </a:xfrm>
            <a:prstGeom prst="bentArrow">
              <a:avLst>
                <a:gd name="adj1" fmla="val 20370"/>
                <a:gd name="adj2" fmla="val 17824"/>
                <a:gd name="adj3" fmla="val 25000"/>
                <a:gd name="adj4" fmla="val 49720"/>
              </a:avLst>
            </a:prstGeom>
            <a:gradFill flip="none" rotWithShape="1">
              <a:gsLst>
                <a:gs pos="0">
                  <a:schemeClr val="bg1"/>
                </a:gs>
                <a:gs pos="100000">
                  <a:srgbClr val="9BBB58"/>
                </a:gs>
                <a:gs pos="18000">
                  <a:schemeClr val="accent3">
                    <a:lumMod val="40000"/>
                    <a:lumOff val="60000"/>
                  </a:scheme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8" name="TextBox 17"/>
            <p:cNvSpPr txBox="1"/>
            <p:nvPr/>
          </p:nvSpPr>
          <p:spPr>
            <a:xfrm>
              <a:off x="9409714" y="2391743"/>
              <a:ext cx="1518595" cy="430887"/>
            </a:xfrm>
            <a:prstGeom prst="rect">
              <a:avLst/>
            </a:prstGeom>
            <a:noFill/>
          </p:spPr>
          <p:txBody>
            <a:bodyPr wrap="square" rtlCol="0">
              <a:spAutoFit/>
            </a:bodyPr>
            <a:lstStyle/>
            <a:p>
              <a:pPr>
                <a:lnSpc>
                  <a:spcPct val="90000"/>
                </a:lnSpc>
              </a:pPr>
              <a:r>
                <a:rPr lang="en-US" sz="2400" dirty="0" smtClean="0">
                  <a:solidFill>
                    <a:srgbClr val="9BBB58"/>
                  </a:solidFill>
                </a:rPr>
                <a:t>prediction</a:t>
              </a:r>
              <a:endParaRPr lang="en-US" dirty="0" smtClean="0">
                <a:solidFill>
                  <a:srgbClr val="9BBB58"/>
                </a:solidFill>
              </a:endParaRPr>
            </a:p>
          </p:txBody>
        </p:sp>
      </p:grpSp>
      <p:grpSp>
        <p:nvGrpSpPr>
          <p:cNvPr id="27" name="Group 26"/>
          <p:cNvGrpSpPr/>
          <p:nvPr/>
        </p:nvGrpSpPr>
        <p:grpSpPr>
          <a:xfrm>
            <a:off x="9390996" y="3108329"/>
            <a:ext cx="3352434" cy="2040228"/>
            <a:chOff x="8739306" y="3359009"/>
            <a:chExt cx="3352434" cy="2040228"/>
          </a:xfrm>
        </p:grpSpPr>
        <p:sp>
          <p:nvSpPr>
            <p:cNvPr id="17" name="TextBox 16"/>
            <p:cNvSpPr txBox="1"/>
            <p:nvPr/>
          </p:nvSpPr>
          <p:spPr>
            <a:xfrm>
              <a:off x="8739306" y="3359009"/>
              <a:ext cx="2991081" cy="374461"/>
            </a:xfrm>
            <a:prstGeom prst="rect">
              <a:avLst/>
            </a:prstGeom>
            <a:noFill/>
          </p:spPr>
          <p:txBody>
            <a:bodyPr wrap="square" rtlCol="0">
              <a:spAutoFit/>
            </a:bodyPr>
            <a:lstStyle/>
            <a:p>
              <a:pPr>
                <a:lnSpc>
                  <a:spcPct val="90000"/>
                </a:lnSpc>
              </a:pPr>
              <a:r>
                <a:rPr lang="en-US" sz="2000" dirty="0" smtClean="0">
                  <a:solidFill>
                    <a:srgbClr val="000090"/>
                  </a:solidFill>
                </a:rPr>
                <a:t>Accuracy?</a:t>
              </a:r>
            </a:p>
          </p:txBody>
        </p:sp>
        <p:sp>
          <p:nvSpPr>
            <p:cNvPr id="19" name="TextBox 18"/>
            <p:cNvSpPr txBox="1"/>
            <p:nvPr/>
          </p:nvSpPr>
          <p:spPr>
            <a:xfrm>
              <a:off x="8758026" y="3778793"/>
              <a:ext cx="3333714" cy="1620444"/>
            </a:xfrm>
            <a:prstGeom prst="rect">
              <a:avLst/>
            </a:prstGeom>
            <a:noFill/>
          </p:spPr>
          <p:txBody>
            <a:bodyPr wrap="square" rtlCol="0">
              <a:spAutoFit/>
            </a:bodyPr>
            <a:lstStyle/>
            <a:p>
              <a:pPr>
                <a:lnSpc>
                  <a:spcPct val="90000"/>
                </a:lnSpc>
              </a:pPr>
              <a:r>
                <a:rPr lang="en-US" sz="2000" dirty="0" err="1" smtClean="0">
                  <a:solidFill>
                    <a:srgbClr val="000090"/>
                  </a:solidFill>
                </a:rPr>
                <a:t>Explainability</a:t>
              </a:r>
              <a:r>
                <a:rPr lang="en-US" sz="2000" dirty="0">
                  <a:solidFill>
                    <a:srgbClr val="000090"/>
                  </a:solidFill>
                </a:rPr>
                <a:t>?</a:t>
              </a:r>
              <a:endParaRPr lang="en-US" sz="2000" dirty="0" smtClean="0">
                <a:solidFill>
                  <a:srgbClr val="000090"/>
                </a:solidFill>
              </a:endParaRPr>
            </a:p>
            <a:p>
              <a:pPr marL="285750" indent="-285750">
                <a:lnSpc>
                  <a:spcPct val="90000"/>
                </a:lnSpc>
                <a:buClr>
                  <a:srgbClr val="000090"/>
                </a:buClr>
                <a:buFont typeface="Wingdings" charset="2"/>
                <a:buChar char="§"/>
              </a:pPr>
              <a:r>
                <a:rPr lang="en-US" dirty="0" smtClean="0"/>
                <a:t>Why this prediction? </a:t>
              </a:r>
            </a:p>
            <a:p>
              <a:pPr marL="285750" indent="-285750">
                <a:lnSpc>
                  <a:spcPct val="90000"/>
                </a:lnSpc>
                <a:buClr>
                  <a:srgbClr val="000090"/>
                </a:buClr>
                <a:buFont typeface="Wingdings" charset="2"/>
                <a:buChar char="§"/>
              </a:pPr>
              <a:r>
                <a:rPr lang="en-US" dirty="0" smtClean="0"/>
                <a:t>Why not another?</a:t>
              </a:r>
            </a:p>
            <a:p>
              <a:pPr marL="285750" indent="-285750">
                <a:lnSpc>
                  <a:spcPct val="90000"/>
                </a:lnSpc>
                <a:buClr>
                  <a:srgbClr val="000090"/>
                </a:buClr>
                <a:buFont typeface="Wingdings" charset="2"/>
                <a:buChar char="§"/>
              </a:pPr>
              <a:r>
                <a:rPr lang="en-US" dirty="0" smtClean="0"/>
                <a:t>How to correct errors?</a:t>
              </a:r>
            </a:p>
            <a:p>
              <a:pPr>
                <a:lnSpc>
                  <a:spcPct val="90000"/>
                </a:lnSpc>
              </a:pPr>
              <a:endParaRPr lang="en-US" dirty="0" smtClean="0"/>
            </a:p>
            <a:p>
              <a:pPr>
                <a:lnSpc>
                  <a:spcPct val="90000"/>
                </a:lnSpc>
              </a:pPr>
              <a:endParaRPr lang="en-US" dirty="0" smtClean="0"/>
            </a:p>
          </p:txBody>
        </p:sp>
      </p:grpSp>
      <p:grpSp>
        <p:nvGrpSpPr>
          <p:cNvPr id="33" name="Group 32"/>
          <p:cNvGrpSpPr/>
          <p:nvPr/>
        </p:nvGrpSpPr>
        <p:grpSpPr>
          <a:xfrm>
            <a:off x="4952934" y="4593552"/>
            <a:ext cx="4053730" cy="1768438"/>
            <a:chOff x="4952934" y="4574014"/>
            <a:chExt cx="4053730" cy="1768438"/>
          </a:xfrm>
        </p:grpSpPr>
        <p:sp>
          <p:nvSpPr>
            <p:cNvPr id="20" name="Right Arrow 19"/>
            <p:cNvSpPr/>
            <p:nvPr/>
          </p:nvSpPr>
          <p:spPr>
            <a:xfrm rot="1806612" flipV="1">
              <a:off x="5009133" y="4651190"/>
              <a:ext cx="860306" cy="431638"/>
            </a:xfrm>
            <a:prstGeom prst="rightArrow">
              <a:avLst/>
            </a:prstGeom>
            <a:gradFill>
              <a:gsLst>
                <a:gs pos="0">
                  <a:schemeClr val="bg1"/>
                </a:gs>
                <a:gs pos="100000">
                  <a:srgbClr val="000090"/>
                </a:gs>
              </a:gsLst>
              <a:lin ang="2124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1" name="Picture 2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00083" y="4574014"/>
              <a:ext cx="2037143" cy="1191945"/>
            </a:xfrm>
            <a:prstGeom prst="rect">
              <a:avLst/>
            </a:prstGeom>
            <a:ln>
              <a:solidFill>
                <a:schemeClr val="tx1"/>
              </a:solidFill>
            </a:ln>
          </p:spPr>
        </p:pic>
        <p:sp>
          <p:nvSpPr>
            <p:cNvPr id="22" name="Rectangle 21"/>
            <p:cNvSpPr/>
            <p:nvPr/>
          </p:nvSpPr>
          <p:spPr>
            <a:xfrm>
              <a:off x="4952934" y="5696121"/>
              <a:ext cx="4053730" cy="646331"/>
            </a:xfrm>
            <a:prstGeom prst="rect">
              <a:avLst/>
            </a:prstGeom>
          </p:spPr>
          <p:txBody>
            <a:bodyPr wrap="square">
              <a:spAutoFit/>
            </a:bodyPr>
            <a:lstStyle/>
            <a:p>
              <a:pPr algn="ctr"/>
              <a:r>
                <a:rPr lang="en-US" dirty="0"/>
                <a:t>Fair, </a:t>
              </a:r>
              <a:r>
                <a:rPr lang="en-US" dirty="0" smtClean="0"/>
                <a:t>interpretable</a:t>
              </a:r>
              <a:r>
                <a:rPr lang="en-US" dirty="0"/>
                <a:t>, </a:t>
              </a:r>
              <a:r>
                <a:rPr lang="en-US" dirty="0" smtClean="0"/>
                <a:t>transparent</a:t>
              </a:r>
              <a:r>
                <a:rPr lang="en-US" dirty="0"/>
                <a:t>, </a:t>
              </a:r>
              <a:r>
                <a:rPr lang="en-US" dirty="0" smtClean="0"/>
                <a:t>trustworthy classifier</a:t>
              </a:r>
              <a:endParaRPr lang="en-US" dirty="0"/>
            </a:p>
          </p:txBody>
        </p:sp>
      </p:grpSp>
      <p:grpSp>
        <p:nvGrpSpPr>
          <p:cNvPr id="34" name="Group 33"/>
          <p:cNvGrpSpPr/>
          <p:nvPr/>
        </p:nvGrpSpPr>
        <p:grpSpPr>
          <a:xfrm>
            <a:off x="6903219" y="4246727"/>
            <a:ext cx="4093941" cy="1119673"/>
            <a:chOff x="6903219" y="4246727"/>
            <a:chExt cx="4093941" cy="1119673"/>
          </a:xfrm>
        </p:grpSpPr>
        <p:sp>
          <p:nvSpPr>
            <p:cNvPr id="23" name="Bent Arrow 22"/>
            <p:cNvSpPr/>
            <p:nvPr/>
          </p:nvSpPr>
          <p:spPr>
            <a:xfrm flipV="1">
              <a:off x="6903219" y="4246727"/>
              <a:ext cx="2556624" cy="1119673"/>
            </a:xfrm>
            <a:prstGeom prst="bentArrow">
              <a:avLst>
                <a:gd name="adj1" fmla="val 20370"/>
                <a:gd name="adj2" fmla="val 17824"/>
                <a:gd name="adj3" fmla="val 25000"/>
                <a:gd name="adj4" fmla="val 49720"/>
              </a:avLst>
            </a:prstGeom>
            <a:gradFill flip="none" rotWithShape="1">
              <a:gsLst>
                <a:gs pos="0">
                  <a:schemeClr val="bg1"/>
                </a:gs>
                <a:gs pos="100000">
                  <a:srgbClr val="9BBB58"/>
                </a:gs>
                <a:gs pos="18000">
                  <a:schemeClr val="accent3">
                    <a:lumMod val="40000"/>
                    <a:lumOff val="60000"/>
                  </a:scheme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4" name="TextBox 23"/>
            <p:cNvSpPr txBox="1"/>
            <p:nvPr/>
          </p:nvSpPr>
          <p:spPr>
            <a:xfrm>
              <a:off x="9478565" y="4917183"/>
              <a:ext cx="1518595" cy="430887"/>
            </a:xfrm>
            <a:prstGeom prst="rect">
              <a:avLst/>
            </a:prstGeom>
            <a:noFill/>
          </p:spPr>
          <p:txBody>
            <a:bodyPr wrap="square" rtlCol="0">
              <a:spAutoFit/>
            </a:bodyPr>
            <a:lstStyle/>
            <a:p>
              <a:pPr>
                <a:lnSpc>
                  <a:spcPct val="90000"/>
                </a:lnSpc>
              </a:pPr>
              <a:r>
                <a:rPr lang="en-US" sz="2400" dirty="0" smtClean="0">
                  <a:solidFill>
                    <a:srgbClr val="9BBB58"/>
                  </a:solidFill>
                </a:rPr>
                <a:t>prediction</a:t>
              </a:r>
              <a:endParaRPr lang="en-US" dirty="0" smtClean="0">
                <a:solidFill>
                  <a:srgbClr val="9BBB58"/>
                </a:solidFill>
              </a:endParaRPr>
            </a:p>
          </p:txBody>
        </p:sp>
      </p:grpSp>
      <p:pic>
        <p:nvPicPr>
          <p:cNvPr id="30" name="Picture 29"/>
          <p:cNvPicPr>
            <a:picLocks noChangeAspect="1"/>
          </p:cNvPicPr>
          <p:nvPr/>
        </p:nvPicPr>
        <p:blipFill>
          <a:blip r:embed="rId7"/>
          <a:stretch>
            <a:fillRect/>
          </a:stretch>
        </p:blipFill>
        <p:spPr>
          <a:xfrm>
            <a:off x="8856275" y="3032127"/>
            <a:ext cx="526289" cy="472994"/>
          </a:xfrm>
          <a:prstGeom prst="rect">
            <a:avLst/>
          </a:prstGeom>
        </p:spPr>
      </p:pic>
      <p:pic>
        <p:nvPicPr>
          <p:cNvPr id="31" name="Picture 30"/>
          <p:cNvPicPr>
            <a:picLocks noChangeAspect="1"/>
          </p:cNvPicPr>
          <p:nvPr/>
        </p:nvPicPr>
        <p:blipFill>
          <a:blip r:embed="rId8"/>
          <a:stretch>
            <a:fillRect/>
          </a:stretch>
        </p:blipFill>
        <p:spPr>
          <a:xfrm>
            <a:off x="8917092" y="3893789"/>
            <a:ext cx="457478" cy="457478"/>
          </a:xfrm>
          <a:prstGeom prst="rect">
            <a:avLst/>
          </a:prstGeom>
        </p:spPr>
      </p:pic>
      <p:pic>
        <p:nvPicPr>
          <p:cNvPr id="35" name="Picture 34"/>
          <p:cNvPicPr>
            <a:picLocks noChangeAspect="1"/>
          </p:cNvPicPr>
          <p:nvPr/>
        </p:nvPicPr>
        <p:blipFill>
          <a:blip r:embed="rId7"/>
          <a:stretch>
            <a:fillRect/>
          </a:stretch>
        </p:blipFill>
        <p:spPr>
          <a:xfrm>
            <a:off x="8908415" y="3903123"/>
            <a:ext cx="526289" cy="472994"/>
          </a:xfrm>
          <a:prstGeom prst="rect">
            <a:avLst/>
          </a:prstGeom>
        </p:spPr>
      </p:pic>
    </p:spTree>
    <p:extLst>
      <p:ext uri="{BB962C8B-B14F-4D97-AF65-F5344CB8AC3E}">
        <p14:creationId xmlns:p14="http://schemas.microsoft.com/office/powerpoint/2010/main" val="3967470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nodeType="click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wipe(left)">
                                      <p:cBhvr>
                                        <p:cTn id="11" dur="500"/>
                                        <p:tgtEl>
                                          <p:spTgt spid="29"/>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27"/>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30"/>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31"/>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xit" presetSubtype="0" fill="hold" nodeType="clickEffect">
                                  <p:stCondLst>
                                    <p:cond delay="0"/>
                                  </p:stCondLst>
                                  <p:childTnLst>
                                    <p:set>
                                      <p:cBhvr>
                                        <p:cTn id="25" dur="1" fill="hold">
                                          <p:stCondLst>
                                            <p:cond delay="0"/>
                                          </p:stCondLst>
                                        </p:cTn>
                                        <p:tgtEl>
                                          <p:spTgt spid="29"/>
                                        </p:tgtEl>
                                        <p:attrNameLst>
                                          <p:attrName>style.visibility</p:attrName>
                                        </p:attrNameLst>
                                      </p:cBhvr>
                                      <p:to>
                                        <p:strVal val="hidden"/>
                                      </p:to>
                                    </p:set>
                                  </p:childTnLst>
                                </p:cTn>
                              </p:par>
                              <p:par>
                                <p:cTn id="26" presetID="1" presetClass="exit" presetSubtype="0" fill="hold" nodeType="withEffect">
                                  <p:stCondLst>
                                    <p:cond delay="0"/>
                                  </p:stCondLst>
                                  <p:childTnLst>
                                    <p:set>
                                      <p:cBhvr>
                                        <p:cTn id="27" dur="1" fill="hold">
                                          <p:stCondLst>
                                            <p:cond delay="0"/>
                                          </p:stCondLst>
                                        </p:cTn>
                                        <p:tgtEl>
                                          <p:spTgt spid="30"/>
                                        </p:tgtEl>
                                        <p:attrNameLst>
                                          <p:attrName>style.visibility</p:attrName>
                                        </p:attrNameLst>
                                      </p:cBhvr>
                                      <p:to>
                                        <p:strVal val="hidden"/>
                                      </p:to>
                                    </p:set>
                                  </p:childTnLst>
                                </p:cTn>
                              </p:par>
                              <p:par>
                                <p:cTn id="28" presetID="1" presetClass="exit" presetSubtype="0" fill="hold" nodeType="withEffect">
                                  <p:stCondLst>
                                    <p:cond delay="0"/>
                                  </p:stCondLst>
                                  <p:childTnLst>
                                    <p:set>
                                      <p:cBhvr>
                                        <p:cTn id="29" dur="1" fill="hold">
                                          <p:stCondLst>
                                            <p:cond delay="0"/>
                                          </p:stCondLst>
                                        </p:cTn>
                                        <p:tgtEl>
                                          <p:spTgt spid="31"/>
                                        </p:tgtEl>
                                        <p:attrNameLst>
                                          <p:attrName>style.visibility</p:attrName>
                                        </p:attrNameLst>
                                      </p:cBhvr>
                                      <p:to>
                                        <p:strVal val="hidden"/>
                                      </p:to>
                                    </p:set>
                                  </p:childTnLst>
                                </p:cTn>
                              </p:par>
                              <p:par>
                                <p:cTn id="30" presetID="1" presetClass="entr" presetSubtype="0" fill="hold" nodeType="withEffect">
                                  <p:stCondLst>
                                    <p:cond delay="0"/>
                                  </p:stCondLst>
                                  <p:childTnLst>
                                    <p:set>
                                      <p:cBhvr>
                                        <p:cTn id="31" dur="1" fill="hold">
                                          <p:stCondLst>
                                            <p:cond delay="0"/>
                                          </p:stCondLst>
                                        </p:cTn>
                                        <p:tgtEl>
                                          <p:spTgt spid="33"/>
                                        </p:tgtEl>
                                        <p:attrNameLst>
                                          <p:attrName>style.visibility</p:attrName>
                                        </p:attrNameLst>
                                      </p:cBhvr>
                                      <p:to>
                                        <p:strVal val="visible"/>
                                      </p:to>
                                    </p:set>
                                  </p:childTnLst>
                                </p:cTn>
                              </p:par>
                              <p:par>
                                <p:cTn id="32" presetID="1" presetClass="exit" presetSubtype="0" fill="hold" nodeType="withEffect">
                                  <p:stCondLst>
                                    <p:cond delay="0"/>
                                  </p:stCondLst>
                                  <p:childTnLst>
                                    <p:set>
                                      <p:cBhvr>
                                        <p:cTn id="33" dur="1" fill="hold">
                                          <p:stCondLst>
                                            <p:cond delay="0"/>
                                          </p:stCondLst>
                                        </p:cTn>
                                        <p:tgtEl>
                                          <p:spTgt spid="36"/>
                                        </p:tgtEl>
                                        <p:attrNameLst>
                                          <p:attrName>style.visibility</p:attrName>
                                        </p:attrNameLst>
                                      </p:cBhvr>
                                      <p:to>
                                        <p:strVal val="hidden"/>
                                      </p:to>
                                    </p:set>
                                  </p:childTnLst>
                                </p:cTn>
                              </p:par>
                              <p:par>
                                <p:cTn id="34" presetID="9" presetClass="exit" presetSubtype="0" fill="hold" grpId="0" nodeType="withEffect">
                                  <p:stCondLst>
                                    <p:cond delay="0"/>
                                  </p:stCondLst>
                                  <p:childTnLst>
                                    <p:animEffect transition="out" filter="dissolve">
                                      <p:cBhvr>
                                        <p:cTn id="35" dur="500"/>
                                        <p:tgtEl>
                                          <p:spTgt spid="6"/>
                                        </p:tgtEl>
                                      </p:cBhvr>
                                    </p:animEffect>
                                    <p:set>
                                      <p:cBhvr>
                                        <p:cTn id="36" dur="1" fill="hold">
                                          <p:stCondLst>
                                            <p:cond delay="499"/>
                                          </p:stCondLst>
                                        </p:cTn>
                                        <p:tgtEl>
                                          <p:spTgt spid="6"/>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nodeType="clickEffect">
                                  <p:stCondLst>
                                    <p:cond delay="0"/>
                                  </p:stCondLst>
                                  <p:childTnLst>
                                    <p:set>
                                      <p:cBhvr>
                                        <p:cTn id="40" dur="1" fill="hold">
                                          <p:stCondLst>
                                            <p:cond delay="0"/>
                                          </p:stCondLst>
                                        </p:cTn>
                                        <p:tgtEl>
                                          <p:spTgt spid="34"/>
                                        </p:tgtEl>
                                        <p:attrNameLst>
                                          <p:attrName>style.visibility</p:attrName>
                                        </p:attrNameLst>
                                      </p:cBhvr>
                                      <p:to>
                                        <p:strVal val="visible"/>
                                      </p:to>
                                    </p:set>
                                    <p:animEffect transition="in" filter="wipe(left)">
                                      <p:cBhvr>
                                        <p:cTn id="41" dur="500"/>
                                        <p:tgtEl>
                                          <p:spTgt spid="34"/>
                                        </p:tgtEl>
                                      </p:cBhvr>
                                    </p:animEffect>
                                  </p:childTnLst>
                                </p:cTn>
                              </p:par>
                            </p:childTnLst>
                          </p:cTn>
                        </p:par>
                        <p:par>
                          <p:cTn id="42" fill="hold">
                            <p:stCondLst>
                              <p:cond delay="500"/>
                            </p:stCondLst>
                            <p:childTnLst>
                              <p:par>
                                <p:cTn id="43" presetID="1" presetClass="entr" presetSubtype="0" fill="hold" nodeType="afterEffect">
                                  <p:stCondLst>
                                    <p:cond delay="0"/>
                                  </p:stCondLst>
                                  <p:childTnLst>
                                    <p:set>
                                      <p:cBhvr>
                                        <p:cTn id="44" dur="1" fill="hold">
                                          <p:stCondLst>
                                            <p:cond delay="0"/>
                                          </p:stCondLst>
                                        </p:cTn>
                                        <p:tgtEl>
                                          <p:spTgt spid="30"/>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0524" y="249158"/>
            <a:ext cx="11741480" cy="707886"/>
          </a:xfrm>
          <a:prstGeom prst="rect">
            <a:avLst/>
          </a:prstGeom>
        </p:spPr>
        <p:txBody>
          <a:bodyPr wrap="square">
            <a:spAutoFit/>
          </a:bodyPr>
          <a:lstStyle/>
          <a:p>
            <a:pPr algn="ctr"/>
            <a:r>
              <a:rPr lang="en-US" sz="4000" b="1" dirty="0" smtClean="0">
                <a:solidFill>
                  <a:srgbClr val="000090"/>
                </a:solidFill>
              </a:rPr>
              <a:t>Harnessing the Data Revolution: Foundations</a:t>
            </a:r>
            <a:endParaRPr lang="en-US" sz="4000" b="1" dirty="0">
              <a:solidFill>
                <a:srgbClr val="000090"/>
              </a:solidFill>
            </a:endParaRPr>
          </a:p>
        </p:txBody>
      </p:sp>
      <p:sp>
        <p:nvSpPr>
          <p:cNvPr id="42" name="Oval 41"/>
          <p:cNvSpPr/>
          <p:nvPr/>
        </p:nvSpPr>
        <p:spPr>
          <a:xfrm>
            <a:off x="3674737" y="1259949"/>
            <a:ext cx="4904180" cy="4904180"/>
          </a:xfrm>
          <a:prstGeom prst="ellipse">
            <a:avLst/>
          </a:prstGeom>
          <a:solidFill>
            <a:srgbClr val="C0504D"/>
          </a:solidFill>
          <a:ln w="381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3" name="TextBox 42"/>
          <p:cNvSpPr txBox="1"/>
          <p:nvPr/>
        </p:nvSpPr>
        <p:spPr>
          <a:xfrm>
            <a:off x="4873623" y="1461085"/>
            <a:ext cx="2657674" cy="523220"/>
          </a:xfrm>
          <a:prstGeom prst="rect">
            <a:avLst/>
          </a:prstGeom>
          <a:noFill/>
        </p:spPr>
        <p:txBody>
          <a:bodyPr wrap="none" rtlCol="0">
            <a:spAutoFit/>
          </a:bodyPr>
          <a:lstStyle/>
          <a:p>
            <a:r>
              <a:rPr lang="en-US" sz="2800" b="1" dirty="0" smtClean="0">
                <a:solidFill>
                  <a:schemeClr val="bg1"/>
                </a:solidFill>
              </a:rPr>
              <a:t>Science domains</a:t>
            </a:r>
            <a:endParaRPr lang="en-US" sz="2800" b="1" dirty="0">
              <a:solidFill>
                <a:schemeClr val="bg1"/>
              </a:solidFill>
            </a:endParaRPr>
          </a:p>
        </p:txBody>
      </p:sp>
      <p:sp>
        <p:nvSpPr>
          <p:cNvPr id="44" name="Oval 43"/>
          <p:cNvSpPr/>
          <p:nvPr/>
        </p:nvSpPr>
        <p:spPr>
          <a:xfrm>
            <a:off x="4078806" y="2020670"/>
            <a:ext cx="4124254" cy="4124254"/>
          </a:xfrm>
          <a:prstGeom prst="ellipse">
            <a:avLst/>
          </a:prstGeom>
          <a:solidFill>
            <a:srgbClr val="9BBB58"/>
          </a:solidFill>
          <a:ln w="381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TextBox 44"/>
          <p:cNvSpPr txBox="1"/>
          <p:nvPr/>
        </p:nvSpPr>
        <p:spPr>
          <a:xfrm>
            <a:off x="4843831" y="2345969"/>
            <a:ext cx="3145876" cy="461665"/>
          </a:xfrm>
          <a:prstGeom prst="rect">
            <a:avLst/>
          </a:prstGeom>
          <a:noFill/>
        </p:spPr>
        <p:txBody>
          <a:bodyPr wrap="square" rtlCol="0">
            <a:spAutoFit/>
          </a:bodyPr>
          <a:lstStyle/>
          <a:p>
            <a:r>
              <a:rPr lang="en-US" sz="2400" b="1" dirty="0" smtClean="0">
                <a:solidFill>
                  <a:srgbClr val="FFFFFF"/>
                </a:solidFill>
              </a:rPr>
              <a:t>Systems, algorithms </a:t>
            </a:r>
            <a:endParaRPr lang="en-US" sz="2400" b="1" dirty="0">
              <a:solidFill>
                <a:srgbClr val="FFFFFF"/>
              </a:solidFill>
            </a:endParaRPr>
          </a:p>
        </p:txBody>
      </p:sp>
      <p:sp>
        <p:nvSpPr>
          <p:cNvPr id="46" name="Oval 45"/>
          <p:cNvSpPr/>
          <p:nvPr/>
        </p:nvSpPr>
        <p:spPr>
          <a:xfrm>
            <a:off x="4466204" y="2816835"/>
            <a:ext cx="3359439" cy="3316772"/>
          </a:xfrm>
          <a:prstGeom prst="ellipse">
            <a:avLst/>
          </a:prstGeom>
          <a:solidFill>
            <a:srgbClr val="8064A2"/>
          </a:solidFill>
          <a:ln w="381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TextBox 46"/>
          <p:cNvSpPr txBox="1"/>
          <p:nvPr/>
        </p:nvSpPr>
        <p:spPr>
          <a:xfrm>
            <a:off x="5284006" y="2955882"/>
            <a:ext cx="1772390" cy="461665"/>
          </a:xfrm>
          <a:prstGeom prst="rect">
            <a:avLst/>
          </a:prstGeom>
          <a:noFill/>
        </p:spPr>
        <p:txBody>
          <a:bodyPr wrap="none" rtlCol="0">
            <a:spAutoFit/>
          </a:bodyPr>
          <a:lstStyle/>
          <a:p>
            <a:r>
              <a:rPr lang="en-US" sz="2400" b="1" dirty="0" smtClean="0">
                <a:solidFill>
                  <a:schemeClr val="bg1"/>
                </a:solidFill>
              </a:rPr>
              <a:t>Foundations</a:t>
            </a:r>
            <a:endParaRPr lang="en-US" sz="2400" b="1" dirty="0">
              <a:solidFill>
                <a:schemeClr val="bg1"/>
              </a:solidFill>
            </a:endParaRPr>
          </a:p>
        </p:txBody>
      </p:sp>
      <p:sp>
        <p:nvSpPr>
          <p:cNvPr id="48" name="TextBox 47"/>
          <p:cNvSpPr txBox="1"/>
          <p:nvPr/>
        </p:nvSpPr>
        <p:spPr>
          <a:xfrm>
            <a:off x="4558163" y="3642528"/>
            <a:ext cx="3244173" cy="1926168"/>
          </a:xfrm>
          <a:prstGeom prst="rect">
            <a:avLst/>
          </a:prstGeom>
          <a:noFill/>
        </p:spPr>
        <p:txBody>
          <a:bodyPr wrap="square" rtlCol="0">
            <a:spAutoFit/>
          </a:bodyPr>
          <a:lstStyle/>
          <a:p>
            <a:pPr algn="ctr">
              <a:lnSpc>
                <a:spcPct val="90000"/>
              </a:lnSpc>
            </a:pPr>
            <a:r>
              <a:rPr lang="en-US" sz="2200" dirty="0" smtClean="0"/>
              <a:t>Theoretical foundations for data-driven discovery and decision making: analysis and modeling of complex heterogeneous data</a:t>
            </a:r>
            <a:endParaRPr lang="en-US" sz="2200" dirty="0"/>
          </a:p>
        </p:txBody>
      </p:sp>
      <p:sp>
        <p:nvSpPr>
          <p:cNvPr id="49" name="TextBox 48"/>
          <p:cNvSpPr txBox="1"/>
          <p:nvPr/>
        </p:nvSpPr>
        <p:spPr>
          <a:xfrm>
            <a:off x="11431123" y="6464710"/>
            <a:ext cx="301660" cy="369332"/>
          </a:xfrm>
          <a:prstGeom prst="rect">
            <a:avLst/>
          </a:prstGeom>
          <a:noFill/>
        </p:spPr>
        <p:txBody>
          <a:bodyPr wrap="none" rtlCol="0">
            <a:spAutoFit/>
          </a:bodyPr>
          <a:lstStyle/>
          <a:p>
            <a:r>
              <a:rPr lang="en-US" dirty="0" smtClean="0">
                <a:solidFill>
                  <a:srgbClr val="FFFFFF"/>
                </a:solidFill>
              </a:rPr>
              <a:t>8</a:t>
            </a:r>
            <a:endParaRPr lang="en-US" dirty="0">
              <a:solidFill>
                <a:srgbClr val="FFFFFF"/>
              </a:solidFill>
            </a:endParaRPr>
          </a:p>
        </p:txBody>
      </p:sp>
    </p:spTree>
    <p:extLst>
      <p:ext uri="{BB962C8B-B14F-4D97-AF65-F5344CB8AC3E}">
        <p14:creationId xmlns:p14="http://schemas.microsoft.com/office/powerpoint/2010/main" val="2112072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8332</TotalTime>
  <Words>1272</Words>
  <Application>Microsoft Office PowerPoint</Application>
  <PresentationFormat>Widescreen</PresentationFormat>
  <Paragraphs>291</Paragraphs>
  <Slides>24</Slides>
  <Notes>19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Arial</vt:lpstr>
      <vt:lpstr>Calibri</vt:lpstr>
      <vt:lpstr>Wingdings</vt:lpstr>
      <vt:lpstr>1_Office Theme</vt:lpstr>
      <vt:lpstr>Harnessing the Data Revolution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Foundations: Transdisciplinary Research in Principles of Data Science (TRIPODS) NSF 16-615</vt:lpstr>
      <vt:lpstr>From workshop report (http://www.cs.rpi.edu/TFoDS/TFoDS_v5.pdf) </vt:lpstr>
      <vt:lpstr>PowerPoint Presentation</vt:lpstr>
      <vt:lpstr>PowerPoint Presentation</vt:lpstr>
      <vt:lpstr>Cyberinfrastructure Activities</vt:lpstr>
      <vt:lpstr>PowerPoint Presentation</vt:lpstr>
      <vt:lpstr>PowerPoint Presentation</vt:lpstr>
      <vt:lpstr>PowerPoint Presentation</vt:lpstr>
      <vt:lpstr>PowerPoint Presentation</vt:lpstr>
      <vt:lpstr>PowerPoint Presentation</vt:lpstr>
      <vt:lpstr>Urgency: A national imperative</vt:lpstr>
      <vt:lpstr>Thank You!</vt:lpstr>
      <vt:lpstr>Backup Slides</vt:lpstr>
      <vt:lpstr>PowerPoint Presentation</vt:lpstr>
      <vt:lpstr>PowerPoint Presentation</vt:lpstr>
    </vt:vector>
  </TitlesOfParts>
  <Company>National Science Foundation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Work at the Human-Technology Frontier:  Shaping the Future</dc:title>
  <dc:creator>Olster, Deborah</dc:creator>
  <cp:lastModifiedBy>Roth, Jennifer</cp:lastModifiedBy>
  <cp:revision>245</cp:revision>
  <cp:lastPrinted>2017-02-02T12:05:31Z</cp:lastPrinted>
  <dcterms:created xsi:type="dcterms:W3CDTF">2016-09-16T16:15:08Z</dcterms:created>
  <dcterms:modified xsi:type="dcterms:W3CDTF">2017-05-11T18:27:16Z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719B6BE6-3190-48ED-8B63-17A5A9235235</vt:lpwstr>
  </property>
  <property fmtid="{D5CDD505-2E9C-101B-9397-08002B2CF9AE}" pid="3" name="ArticulatePath">
    <vt:lpwstr>Baru_DelawareDataScience_05122017 (002)</vt:lpwstr>
  </property>
</Properties>
</file>