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59" r:id="rId4"/>
    <p:sldId id="271" r:id="rId5"/>
    <p:sldId id="273" r:id="rId6"/>
    <p:sldId id="272" r:id="rId7"/>
    <p:sldId id="264" r:id="rId8"/>
    <p:sldId id="265" r:id="rId9"/>
    <p:sldId id="274" r:id="rId10"/>
    <p:sldId id="257" r:id="rId11"/>
    <p:sldId id="269" r:id="rId12"/>
    <p:sldId id="260" r:id="rId13"/>
    <p:sldId id="266" r:id="rId14"/>
    <p:sldId id="267" r:id="rId15"/>
    <p:sldId id="268" r:id="rId16"/>
    <p:sldId id="261" r:id="rId17"/>
    <p:sldId id="262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62" autoAdjust="0"/>
    <p:restoredTop sz="94660"/>
  </p:normalViewPr>
  <p:slideViewPr>
    <p:cSldViewPr snapToGrid="0">
      <p:cViewPr varScale="1">
        <p:scale>
          <a:sx n="163" d="100"/>
          <a:sy n="163" d="100"/>
        </p:scale>
        <p:origin x="216" y="4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F045C-886B-41D6-941E-EF4DBF5B630D}" type="datetimeFigureOut">
              <a:rPr lang="en-US" smtClean="0"/>
              <a:t>11/29/18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C24C3-1D77-4CDA-AF59-D6BEBB376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940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F045C-886B-41D6-941E-EF4DBF5B630D}" type="datetimeFigureOut">
              <a:rPr lang="en-US" smtClean="0"/>
              <a:t>11/29/18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C24C3-1D77-4CDA-AF59-D6BEBB376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4752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F045C-886B-41D6-941E-EF4DBF5B630D}" type="datetimeFigureOut">
              <a:rPr lang="en-US" smtClean="0"/>
              <a:t>11/29/18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C24C3-1D77-4CDA-AF59-D6BEBB376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932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F045C-886B-41D6-941E-EF4DBF5B630D}" type="datetimeFigureOut">
              <a:rPr lang="en-US" smtClean="0"/>
              <a:t>11/29/18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C24C3-1D77-4CDA-AF59-D6BEBB376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263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F045C-886B-41D6-941E-EF4DBF5B630D}" type="datetimeFigureOut">
              <a:rPr lang="en-US" smtClean="0"/>
              <a:t>11/29/18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C24C3-1D77-4CDA-AF59-D6BEBB376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328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F045C-886B-41D6-941E-EF4DBF5B630D}" type="datetimeFigureOut">
              <a:rPr lang="en-US" smtClean="0"/>
              <a:t>11/29/18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C24C3-1D77-4CDA-AF59-D6BEBB376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4747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F045C-886B-41D6-941E-EF4DBF5B630D}" type="datetimeFigureOut">
              <a:rPr lang="en-US" smtClean="0"/>
              <a:t>11/29/18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C24C3-1D77-4CDA-AF59-D6BEBB376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056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F045C-886B-41D6-941E-EF4DBF5B630D}" type="datetimeFigureOut">
              <a:rPr lang="en-US" smtClean="0"/>
              <a:t>11/29/18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C24C3-1D77-4CDA-AF59-D6BEBB376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874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F045C-886B-41D6-941E-EF4DBF5B630D}" type="datetimeFigureOut">
              <a:rPr lang="en-US" smtClean="0"/>
              <a:t>11/29/18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C24C3-1D77-4CDA-AF59-D6BEBB376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898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F045C-886B-41D6-941E-EF4DBF5B630D}" type="datetimeFigureOut">
              <a:rPr lang="en-US" smtClean="0"/>
              <a:t>11/29/18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C24C3-1D77-4CDA-AF59-D6BEBB376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001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F045C-886B-41D6-941E-EF4DBF5B630D}" type="datetimeFigureOut">
              <a:rPr lang="en-US" smtClean="0"/>
              <a:t>11/29/18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C24C3-1D77-4CDA-AF59-D6BEBB376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689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6F045C-886B-41D6-941E-EF4DBF5B630D}" type="datetimeFigureOut">
              <a:rPr lang="en-US" smtClean="0"/>
              <a:t>11/29/18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6C24C3-1D77-4CDA-AF59-D6BEBB376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352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Center for Exploratory Sensing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Concept for a Science and Technology Center</a:t>
            </a:r>
          </a:p>
          <a:p>
            <a:endParaRPr lang="en-US" dirty="0"/>
          </a:p>
          <a:p>
            <a:r>
              <a:rPr lang="en-US" dirty="0"/>
              <a:t>Sensor Technology: Remote, Adaptive, Targeting and Exploring Extreme Environments (STRAT-EEE)</a:t>
            </a:r>
          </a:p>
        </p:txBody>
      </p:sp>
    </p:spTree>
    <p:extLst>
      <p:ext uri="{BB962C8B-B14F-4D97-AF65-F5344CB8AC3E}">
        <p14:creationId xmlns:p14="http://schemas.microsoft.com/office/powerpoint/2010/main" val="14265610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16" y="608965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Needs for an Adaptive Sensor Network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6696" y="2044931"/>
            <a:ext cx="10515600" cy="459532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Continuous sensing</a:t>
            </a:r>
          </a:p>
          <a:p>
            <a:pPr lvl="1"/>
            <a:r>
              <a:rPr lang="en-US" dirty="0"/>
              <a:t>Target specific analyses</a:t>
            </a:r>
          </a:p>
          <a:p>
            <a:pPr lvl="1"/>
            <a:r>
              <a:rPr lang="en-US" dirty="0"/>
              <a:t>Multivariate analyses</a:t>
            </a:r>
          </a:p>
          <a:p>
            <a:r>
              <a:rPr lang="en-US" dirty="0"/>
              <a:t>Time-resolved (seconds to years)</a:t>
            </a:r>
          </a:p>
          <a:p>
            <a:r>
              <a:rPr lang="en-US" dirty="0"/>
              <a:t>Adaptive (provide information regardless of other conditions and the matrix, i.e. “dirty” and inhomogeneous samples)</a:t>
            </a:r>
          </a:p>
          <a:p>
            <a:r>
              <a:rPr lang="en-US" dirty="0"/>
              <a:t>High resolution for identification of chemical signals</a:t>
            </a:r>
          </a:p>
          <a:p>
            <a:r>
              <a:rPr lang="en-US" dirty="0"/>
              <a:t>High sensitivity</a:t>
            </a:r>
          </a:p>
          <a:p>
            <a:r>
              <a:rPr lang="en-US" dirty="0"/>
              <a:t>Predictive modeling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In other words: we need as much information as possible with high spectral and temporal resolution in a variety of harsh and extreme conditions</a:t>
            </a:r>
          </a:p>
        </p:txBody>
      </p:sp>
    </p:spTree>
    <p:extLst>
      <p:ext uri="{BB962C8B-B14F-4D97-AF65-F5344CB8AC3E}">
        <p14:creationId xmlns:p14="http://schemas.microsoft.com/office/powerpoint/2010/main" val="10039079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Goal of the Center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State of the Art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Single ‘set piece’ 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Current </a:t>
            </a:r>
            <a:r>
              <a:rPr lang="en-US" dirty="0" err="1"/>
              <a:t>Challanges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6746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Integrated, cross-disciplinary research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466788" y="3239729"/>
            <a:ext cx="2352367" cy="1091381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5992084" y="3239729"/>
            <a:ext cx="2352367" cy="1091381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3746089" y="4827639"/>
            <a:ext cx="2352367" cy="1351935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9571703" y="3456039"/>
            <a:ext cx="1973824" cy="673509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0194477" y="3579989"/>
            <a:ext cx="7452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C000"/>
                </a:solidFill>
              </a:rPr>
              <a:t>Policy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73158" y="3304015"/>
            <a:ext cx="21718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C000"/>
                </a:solidFill>
              </a:rPr>
              <a:t>Sensor Development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81240" y="3287120"/>
            <a:ext cx="13642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C000"/>
                </a:solidFill>
              </a:rPr>
              <a:t>Applications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218039" y="4925961"/>
            <a:ext cx="13099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C000"/>
                </a:solidFill>
              </a:rPr>
              <a:t>Engineering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3639717" y="1810134"/>
            <a:ext cx="2352367" cy="1091381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4218039" y="1827175"/>
            <a:ext cx="11057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C000"/>
                </a:solidFill>
              </a:rPr>
              <a:t>Networks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577397" y="3603522"/>
            <a:ext cx="11322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Chemistry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753581" y="3603522"/>
            <a:ext cx="8531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Physics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641565" y="3903406"/>
            <a:ext cx="8723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Biology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665057" y="3903029"/>
            <a:ext cx="9557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Geology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192476" y="3624449"/>
            <a:ext cx="6812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CEOE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051519" y="2131287"/>
            <a:ext cx="14147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Mathematics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777533" y="2404551"/>
            <a:ext cx="21977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Electrical Engineering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362844" y="3603522"/>
            <a:ext cx="5902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CAN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786797" y="3888395"/>
            <a:ext cx="6629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State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002082" y="5188663"/>
            <a:ext cx="16973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Nanofabrication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448457" y="5451365"/>
            <a:ext cx="8243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Energy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321240" y="5730650"/>
            <a:ext cx="1110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Packaging</a:t>
            </a:r>
          </a:p>
        </p:txBody>
      </p:sp>
      <p:sp>
        <p:nvSpPr>
          <p:cNvPr id="30" name="Quad Arrow 29"/>
          <p:cNvSpPr/>
          <p:nvPr/>
        </p:nvSpPr>
        <p:spPr>
          <a:xfrm>
            <a:off x="4173440" y="3205627"/>
            <a:ext cx="1386348" cy="1144459"/>
          </a:xfrm>
          <a:prstGeom prst="quadArrow">
            <a:avLst>
              <a:gd name="adj1" fmla="val 12191"/>
              <a:gd name="adj2" fmla="val 22500"/>
              <a:gd name="adj3" fmla="val 14124"/>
            </a:avLst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Left-Right Arrow 30"/>
          <p:cNvSpPr/>
          <p:nvPr/>
        </p:nvSpPr>
        <p:spPr>
          <a:xfrm>
            <a:off x="8613058" y="3690602"/>
            <a:ext cx="811161" cy="197793"/>
          </a:xfrm>
          <a:prstGeom prst="leftRightArrow">
            <a:avLst>
              <a:gd name="adj1" fmla="val 35087"/>
              <a:gd name="adj2" fmla="val 42544"/>
            </a:avLst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214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029927" y="243205"/>
            <a:ext cx="10515600" cy="1325563"/>
          </a:xfrm>
        </p:spPr>
        <p:txBody>
          <a:bodyPr/>
          <a:lstStyle/>
          <a:p>
            <a:r>
              <a:rPr lang="en-US" dirty="0"/>
              <a:t>STC Plan to address grand challenges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011937" y="1341120"/>
            <a:ext cx="1057046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en-US" dirty="0"/>
              <a:t>Design sensors and sensing methods from the ground up from basic mechanisms to the principles of operation that would provide measured outcomes for complex inhomogeneous samples in a wide variety of conditions. Example: Concentration of NO</a:t>
            </a:r>
            <a:r>
              <a:rPr lang="en-US" baseline="-25000" dirty="0"/>
              <a:t>x</a:t>
            </a:r>
            <a:r>
              <a:rPr lang="en-US" dirty="0"/>
              <a:t> in its active form in a wide range of pH and temperatures.</a:t>
            </a:r>
          </a:p>
          <a:p>
            <a:pPr marL="342900" indent="-342900">
              <a:buAutoNum type="arabicParenR"/>
            </a:pPr>
            <a:r>
              <a:rPr lang="en-US" dirty="0"/>
              <a:t>Use existing technology to combine information from all the components of the </a:t>
            </a:r>
            <a:r>
              <a:rPr lang="en-US" dirty="0" err="1"/>
              <a:t>foveated</a:t>
            </a:r>
            <a:r>
              <a:rPr lang="en-US" dirty="0"/>
              <a:t> sensing. Example: predictive analysis of the low-resolution simple data collected by multiple sources and quickly to chose the samples for a very detailed complete analysis by stationary methods.</a:t>
            </a:r>
          </a:p>
          <a:p>
            <a:pPr marL="342900" indent="-342900">
              <a:buAutoNum type="arabicParenR"/>
            </a:pPr>
            <a:r>
              <a:rPr lang="en-US" dirty="0"/>
              <a:t>Design predictive computational approaches to predict the outcomes of extreme or dangerous conditions.</a:t>
            </a:r>
          </a:p>
        </p:txBody>
      </p:sp>
      <p:sp>
        <p:nvSpPr>
          <p:cNvPr id="3" name="Rectangle 2"/>
          <p:cNvSpPr/>
          <p:nvPr/>
        </p:nvSpPr>
        <p:spPr>
          <a:xfrm>
            <a:off x="1091186" y="3614928"/>
            <a:ext cx="7225761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New paradigms needed in:</a:t>
            </a:r>
          </a:p>
          <a:p>
            <a:pPr marL="342900" indent="-342900">
              <a:buAutoNum type="arabicParenR"/>
            </a:pPr>
            <a:r>
              <a:rPr lang="en-US" dirty="0"/>
              <a:t>Sensing concepts</a:t>
            </a:r>
          </a:p>
          <a:p>
            <a:pPr marL="342900" indent="-342900">
              <a:buAutoNum type="arabicParenR"/>
            </a:pPr>
            <a:r>
              <a:rPr lang="en-US" dirty="0"/>
              <a:t>Interface of technology and mathematics/</a:t>
            </a:r>
            <a:r>
              <a:rPr lang="en-US" dirty="0" err="1"/>
              <a:t>chemometrics</a:t>
            </a:r>
            <a:endParaRPr lang="en-US" dirty="0"/>
          </a:p>
          <a:p>
            <a:pPr marL="342900" indent="-342900">
              <a:buAutoNum type="arabicParenR"/>
            </a:pPr>
            <a:r>
              <a:rPr lang="en-US" dirty="0"/>
              <a:t>Predictive capabilities based on multidimensional and multivariate data</a:t>
            </a:r>
          </a:p>
        </p:txBody>
      </p:sp>
    </p:spTree>
    <p:extLst>
      <p:ext uri="{BB962C8B-B14F-4D97-AF65-F5344CB8AC3E}">
        <p14:creationId xmlns:p14="http://schemas.microsoft.com/office/powerpoint/2010/main" val="28008251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029926" y="243205"/>
            <a:ext cx="11381529" cy="1325563"/>
          </a:xfrm>
        </p:spPr>
        <p:txBody>
          <a:bodyPr/>
          <a:lstStyle/>
          <a:p>
            <a:r>
              <a:rPr lang="en-US" dirty="0"/>
              <a:t>STC Plan to address grand challenges: Examples</a:t>
            </a:r>
          </a:p>
        </p:txBody>
      </p:sp>
      <p:sp>
        <p:nvSpPr>
          <p:cNvPr id="4" name="Rectangle 3"/>
          <p:cNvSpPr/>
          <p:nvPr/>
        </p:nvSpPr>
        <p:spPr>
          <a:xfrm>
            <a:off x="536448" y="1460206"/>
            <a:ext cx="1126540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Oil spills (understanding the distribution of oil in the environment and how it affects the conditions of habitat)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Space planetary exploration (combining the point probes that exist now with the knowledge on how to collect them. For example, instead of a single stationary probe to explore the surface of Mars, have a set of simple one-dimensional probes that would provide the information for the stationary probe to be deployed)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Fracking environment (how do the harsh conditions affect the areas of fracking in a global sense, how do they affect water and wildlife)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Deep sea hydrothermal vents (understand the effects and predict the distribution of chemicals within ocean environments)</a:t>
            </a:r>
          </a:p>
          <a:p>
            <a:pPr lvl="1"/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119915" y="4234934"/>
            <a:ext cx="9232656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The same approach following technical modifications could be applied further </a:t>
            </a:r>
          </a:p>
          <a:p>
            <a:pPr marL="342900" indent="-342900">
              <a:buAutoNum type="arabicParenR"/>
            </a:pPr>
            <a:r>
              <a:rPr lang="en-US" dirty="0"/>
              <a:t>To analyze the effects of and ultimately predict natural and human-caused chemical disasters</a:t>
            </a:r>
          </a:p>
          <a:p>
            <a:pPr marL="342900" indent="-342900">
              <a:buAutoNum type="arabicParenR"/>
            </a:pPr>
            <a:r>
              <a:rPr lang="en-US" dirty="0"/>
              <a:t>To explore the outcomes of nuclear and biological incidents</a:t>
            </a:r>
          </a:p>
          <a:p>
            <a:pPr marL="342900" indent="-342900">
              <a:buAutoNum type="arabicParenR"/>
            </a:pPr>
            <a:r>
              <a:rPr lang="en-US" dirty="0"/>
              <a:t>To prevent the undesired outcomes of exploration and industrial applications </a:t>
            </a:r>
          </a:p>
        </p:txBody>
      </p:sp>
    </p:spTree>
    <p:extLst>
      <p:ext uri="{BB962C8B-B14F-4D97-AF65-F5344CB8AC3E}">
        <p14:creationId xmlns:p14="http://schemas.microsoft.com/office/powerpoint/2010/main" val="30072128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029926" y="243205"/>
            <a:ext cx="11381529" cy="1325563"/>
          </a:xfrm>
        </p:spPr>
        <p:txBody>
          <a:bodyPr/>
          <a:lstStyle/>
          <a:p>
            <a:r>
              <a:rPr lang="en-US" dirty="0"/>
              <a:t>STC Fit for federal funding</a:t>
            </a:r>
          </a:p>
        </p:txBody>
      </p:sp>
      <p:sp>
        <p:nvSpPr>
          <p:cNvPr id="2" name="Rectangle 1"/>
          <p:cNvSpPr/>
          <p:nvPr/>
        </p:nvSpPr>
        <p:spPr>
          <a:xfrm>
            <a:off x="917629" y="1513070"/>
            <a:ext cx="11128067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DOE: </a:t>
            </a:r>
            <a:r>
              <a:rPr lang="en-US" b="1" dirty="0"/>
              <a:t>Grand Challenge #1:</a:t>
            </a:r>
            <a:r>
              <a:rPr lang="en-US" dirty="0"/>
              <a:t> How do we control materials processes at the level of electrons?, </a:t>
            </a:r>
            <a:r>
              <a:rPr lang="en-US" b="1" dirty="0"/>
              <a:t>Grand Challenge #3:</a:t>
            </a:r>
            <a:r>
              <a:rPr lang="en-US" dirty="0"/>
              <a:t> How do remarkable properties of matter emerge from complex correlations of the atomic or electronic constituents and how can we control these properties?;</a:t>
            </a:r>
            <a:r>
              <a:rPr lang="en-US" b="1" dirty="0"/>
              <a:t> Grand Challenge #4:</a:t>
            </a:r>
            <a:r>
              <a:rPr lang="en-US" dirty="0"/>
              <a:t> How can we master energy and information on the nanoscale to create new technologies with capabilities rivaling those of living things?</a:t>
            </a:r>
            <a:r>
              <a:rPr lang="en-US" b="1" dirty="0"/>
              <a:t> Grand Challenge #5:</a:t>
            </a:r>
            <a:r>
              <a:rPr lang="en-US" dirty="0"/>
              <a:t> How do we characterize and control matter away - especially very far away - from equilibrium? </a:t>
            </a:r>
          </a:p>
          <a:p>
            <a:endParaRPr lang="en-US" dirty="0"/>
          </a:p>
          <a:p>
            <a:r>
              <a:rPr lang="en-US" dirty="0"/>
              <a:t>NSF: BIG IDEAS: Harnessing the data revolution; Growing convergence research </a:t>
            </a:r>
          </a:p>
          <a:p>
            <a:endParaRPr lang="en-US" dirty="0"/>
          </a:p>
          <a:p>
            <a:r>
              <a:rPr lang="en-US" dirty="0"/>
              <a:t>DARPA: Advanced machine-learning capabilities</a:t>
            </a:r>
          </a:p>
          <a:p>
            <a:endParaRPr lang="en-US" dirty="0"/>
          </a:p>
          <a:p>
            <a:r>
              <a:rPr lang="en-US" dirty="0"/>
              <a:t>Private Companies (Schlumberger, Exxon, Air Liquide, ???)</a:t>
            </a:r>
          </a:p>
        </p:txBody>
      </p:sp>
    </p:spTree>
    <p:extLst>
      <p:ext uri="{BB962C8B-B14F-4D97-AF65-F5344CB8AC3E}">
        <p14:creationId xmlns:p14="http://schemas.microsoft.com/office/powerpoint/2010/main" val="2163806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Evolution of Applications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Initial Phase – Environmental Stewardship</a:t>
            </a:r>
          </a:p>
          <a:p>
            <a:pPr lvl="1"/>
            <a:r>
              <a:rPr lang="en-US" dirty="0"/>
              <a:t>Coastal aqueous environment</a:t>
            </a:r>
          </a:p>
          <a:p>
            <a:pPr lvl="2"/>
            <a:r>
              <a:rPr lang="en-US" dirty="0"/>
              <a:t>Interaction between agriculture and coastal regions</a:t>
            </a:r>
          </a:p>
          <a:p>
            <a:pPr lvl="1"/>
            <a:r>
              <a:rPr lang="en-US" dirty="0"/>
              <a:t>Urban atmospheric sensing</a:t>
            </a:r>
          </a:p>
          <a:p>
            <a:pPr lvl="2"/>
            <a:r>
              <a:rPr lang="en-US" dirty="0"/>
              <a:t>Formation and chemistry of secondary aerosols</a:t>
            </a:r>
          </a:p>
          <a:p>
            <a:pPr lvl="2"/>
            <a:r>
              <a:rPr lang="en-US" dirty="0"/>
              <a:t>Sensor networks for atmospheric security</a:t>
            </a:r>
          </a:p>
          <a:p>
            <a:r>
              <a:rPr lang="en-US" dirty="0"/>
              <a:t>Second Phase – exploration of extreme environments</a:t>
            </a:r>
          </a:p>
          <a:p>
            <a:pPr lvl="1"/>
            <a:r>
              <a:rPr lang="en-US" dirty="0"/>
              <a:t>Deep sea hydrothermal vents</a:t>
            </a:r>
          </a:p>
          <a:p>
            <a:pPr lvl="1"/>
            <a:r>
              <a:rPr lang="en-US" dirty="0"/>
              <a:t>Space planetary exploration</a:t>
            </a:r>
          </a:p>
          <a:p>
            <a:pPr lvl="1"/>
            <a:r>
              <a:rPr lang="en-US" dirty="0"/>
              <a:t>Fracking environment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64371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Evolution of Participants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START: University of Delaware (Chemistry, Marine Science, Eng.) and University of South Carolina (chemistry, sensor development)</a:t>
            </a:r>
          </a:p>
          <a:p>
            <a:r>
              <a:rPr lang="en-US" dirty="0"/>
              <a:t>Involve University of Hawaii at the second stage for sensing techniques </a:t>
            </a:r>
          </a:p>
          <a:p>
            <a:r>
              <a:rPr lang="en-US" dirty="0"/>
              <a:t>Involve Temple University for non-linear surface analysis techniques</a:t>
            </a:r>
          </a:p>
          <a:p>
            <a:r>
              <a:rPr lang="en-US" dirty="0"/>
              <a:t>Additional partners?</a:t>
            </a:r>
          </a:p>
        </p:txBody>
      </p:sp>
    </p:spTree>
    <p:extLst>
      <p:ext uri="{BB962C8B-B14F-4D97-AF65-F5344CB8AC3E}">
        <p14:creationId xmlns:p14="http://schemas.microsoft.com/office/powerpoint/2010/main" val="3939781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is a profound need for </a:t>
            </a:r>
            <a:r>
              <a:rPr lang="en-US" u="sng" dirty="0"/>
              <a:t>automated</a:t>
            </a:r>
            <a:r>
              <a:rPr lang="en-US" dirty="0"/>
              <a:t> and </a:t>
            </a:r>
            <a:r>
              <a:rPr lang="en-US" u="sng" dirty="0"/>
              <a:t>adaptive</a:t>
            </a:r>
            <a:r>
              <a:rPr lang="en-US" dirty="0"/>
              <a:t> sensor networks that enable </a:t>
            </a:r>
            <a:r>
              <a:rPr lang="en-US" u="sng" dirty="0"/>
              <a:t>exploration</a:t>
            </a:r>
            <a:r>
              <a:rPr lang="en-US" dirty="0"/>
              <a:t>, </a:t>
            </a:r>
            <a:r>
              <a:rPr lang="en-US" u="sng" dirty="0"/>
              <a:t>monitoring</a:t>
            </a:r>
            <a:r>
              <a:rPr lang="en-US" dirty="0"/>
              <a:t>, and </a:t>
            </a:r>
            <a:r>
              <a:rPr lang="en-US" u="sng" dirty="0"/>
              <a:t>understanding</a:t>
            </a:r>
            <a:r>
              <a:rPr lang="en-US" dirty="0"/>
              <a:t> of chemical spaces in the environment. </a:t>
            </a:r>
          </a:p>
          <a:p>
            <a:r>
              <a:rPr lang="en-US" dirty="0"/>
              <a:t>The networks should function beyond quantitative detection of target </a:t>
            </a:r>
            <a:r>
              <a:rPr lang="en-US" dirty="0" err="1"/>
              <a:t>analytes</a:t>
            </a:r>
            <a:r>
              <a:rPr lang="en-US" dirty="0"/>
              <a:t>, but to provide insight into the current and future chemical reactivity.</a:t>
            </a:r>
          </a:p>
          <a:p>
            <a:r>
              <a:rPr lang="en-US" dirty="0"/>
              <a:t>The sensor networks should be resilient in a changing environment, enabling dynamic adaptations to </a:t>
            </a:r>
            <a:r>
              <a:rPr lang="en-US" dirty="0" err="1"/>
              <a:t>interferents</a:t>
            </a:r>
            <a:r>
              <a:rPr lang="en-US" dirty="0"/>
              <a:t> and spatial/temporal heterogeneity. </a:t>
            </a:r>
          </a:p>
        </p:txBody>
      </p:sp>
    </p:spTree>
    <p:extLst>
      <p:ext uri="{BB962C8B-B14F-4D97-AF65-F5344CB8AC3E}">
        <p14:creationId xmlns:p14="http://schemas.microsoft.com/office/powerpoint/2010/main" val="7892434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90451" y="365125"/>
            <a:ext cx="10863349" cy="1325563"/>
          </a:xfrm>
        </p:spPr>
        <p:txBody>
          <a:bodyPr/>
          <a:lstStyle/>
          <a:p>
            <a:r>
              <a:rPr lang="en-US" dirty="0"/>
              <a:t>State of the Art – Usually One or Both Together</a:t>
            </a:r>
          </a:p>
        </p:txBody>
      </p:sp>
      <p:sp>
        <p:nvSpPr>
          <p:cNvPr id="9" name="Flowchart: Summing Junction 8"/>
          <p:cNvSpPr/>
          <p:nvPr/>
        </p:nvSpPr>
        <p:spPr>
          <a:xfrm>
            <a:off x="2468879" y="2412292"/>
            <a:ext cx="498764" cy="465513"/>
          </a:xfrm>
          <a:prstGeom prst="flowChartSummingJunction">
            <a:avLst/>
          </a:prstGeom>
          <a:solidFill>
            <a:srgbClr val="92D050"/>
          </a:soli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Summing Junction 9"/>
          <p:cNvSpPr/>
          <p:nvPr/>
        </p:nvSpPr>
        <p:spPr>
          <a:xfrm>
            <a:off x="9811789" y="3225336"/>
            <a:ext cx="498764" cy="465513"/>
          </a:xfrm>
          <a:prstGeom prst="flowChartSummingJunction">
            <a:avLst/>
          </a:prstGeom>
          <a:solidFill>
            <a:srgbClr val="92D050"/>
          </a:soli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lowchart: Summing Junction 10"/>
          <p:cNvSpPr/>
          <p:nvPr/>
        </p:nvSpPr>
        <p:spPr>
          <a:xfrm>
            <a:off x="4810298" y="5536273"/>
            <a:ext cx="498764" cy="465513"/>
          </a:xfrm>
          <a:prstGeom prst="flowChartSummingJunction">
            <a:avLst/>
          </a:prstGeom>
          <a:solidFill>
            <a:srgbClr val="92D050"/>
          </a:soli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TextBox 53"/>
          <p:cNvSpPr txBox="1"/>
          <p:nvPr/>
        </p:nvSpPr>
        <p:spPr>
          <a:xfrm>
            <a:off x="1058834" y="1904014"/>
            <a:ext cx="36322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‘High Information’ Stationary Assets</a:t>
            </a:r>
          </a:p>
        </p:txBody>
      </p:sp>
      <p:sp>
        <p:nvSpPr>
          <p:cNvPr id="55" name="5-Point Star 54"/>
          <p:cNvSpPr/>
          <p:nvPr/>
        </p:nvSpPr>
        <p:spPr>
          <a:xfrm>
            <a:off x="5950519" y="3835781"/>
            <a:ext cx="340822" cy="332509"/>
          </a:xfrm>
          <a:prstGeom prst="star5">
            <a:avLst/>
          </a:prstGeom>
          <a:solidFill>
            <a:srgbClr val="00206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" name="Straight Connector 2"/>
          <p:cNvCxnSpPr/>
          <p:nvPr/>
        </p:nvCxnSpPr>
        <p:spPr>
          <a:xfrm flipH="1" flipV="1">
            <a:off x="9185564" y="1485105"/>
            <a:ext cx="58189" cy="4641374"/>
          </a:xfrm>
          <a:prstGeom prst="line">
            <a:avLst/>
          </a:prstGeom>
          <a:ln w="38100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flipH="1" flipV="1">
            <a:off x="6937662" y="1485105"/>
            <a:ext cx="58189" cy="4641374"/>
          </a:xfrm>
          <a:prstGeom prst="line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flipH="1" flipV="1">
            <a:off x="7726676" y="1485105"/>
            <a:ext cx="58189" cy="4641374"/>
          </a:xfrm>
          <a:prstGeom prst="line">
            <a:avLst/>
          </a:prstGeom>
          <a:ln w="38100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flipH="1" flipV="1">
            <a:off x="8545484" y="1485105"/>
            <a:ext cx="58189" cy="4641374"/>
          </a:xfrm>
          <a:prstGeom prst="line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flipH="1" flipV="1">
            <a:off x="6118855" y="1485105"/>
            <a:ext cx="11903" cy="2284866"/>
          </a:xfrm>
          <a:prstGeom prst="line">
            <a:avLst/>
          </a:prstGeom>
          <a:ln w="38100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 flipH="1">
            <a:off x="8603673" y="6242858"/>
            <a:ext cx="640080" cy="831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 flipH="1">
            <a:off x="7086596" y="6251171"/>
            <a:ext cx="640080" cy="831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/>
          <p:nvPr/>
        </p:nvCxnSpPr>
        <p:spPr>
          <a:xfrm flipH="1">
            <a:off x="7789017" y="1360413"/>
            <a:ext cx="640080" cy="831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>
          <a:xfrm flipH="1">
            <a:off x="6204057" y="1368726"/>
            <a:ext cx="640080" cy="831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1281072" y="2933630"/>
            <a:ext cx="287437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Many different analyses</a:t>
            </a:r>
          </a:p>
          <a:p>
            <a:pPr algn="ctr"/>
            <a:r>
              <a:rPr lang="en-US" dirty="0">
                <a:solidFill>
                  <a:srgbClr val="FF0000"/>
                </a:solidFill>
              </a:rPr>
              <a:t>Superior chemical resolution</a:t>
            </a:r>
          </a:p>
          <a:p>
            <a:pPr algn="ctr"/>
            <a:r>
              <a:rPr lang="en-US" dirty="0">
                <a:solidFill>
                  <a:srgbClr val="FF0000"/>
                </a:solidFill>
              </a:rPr>
              <a:t>Operates near continuously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4470103" y="3690849"/>
            <a:ext cx="14302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Mobile Asset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3825619" y="3962177"/>
            <a:ext cx="277409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Few analyses</a:t>
            </a:r>
          </a:p>
          <a:p>
            <a:pPr algn="ctr"/>
            <a:r>
              <a:rPr lang="en-US" dirty="0">
                <a:solidFill>
                  <a:srgbClr val="FF0000"/>
                </a:solidFill>
              </a:rPr>
              <a:t>Limited chemical resolution</a:t>
            </a:r>
          </a:p>
          <a:p>
            <a:pPr algn="ctr"/>
            <a:r>
              <a:rPr lang="en-US" dirty="0">
                <a:solidFill>
                  <a:srgbClr val="FF0000"/>
                </a:solidFill>
              </a:rPr>
              <a:t>Operates on fixed course</a:t>
            </a:r>
          </a:p>
        </p:txBody>
      </p:sp>
    </p:spTree>
    <p:extLst>
      <p:ext uri="{BB962C8B-B14F-4D97-AF65-F5344CB8AC3E}">
        <p14:creationId xmlns:p14="http://schemas.microsoft.com/office/powerpoint/2010/main" val="1265697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 of the Art - Best Case Scenario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Curiosity Rover</a:t>
            </a:r>
          </a:p>
          <a:p>
            <a:pPr lvl="1"/>
            <a:r>
              <a:rPr lang="en-US" dirty="0"/>
              <a:t>Alpha Particle X-Ray</a:t>
            </a:r>
          </a:p>
          <a:p>
            <a:pPr lvl="1"/>
            <a:r>
              <a:rPr lang="en-US" dirty="0"/>
              <a:t>LIBS (</a:t>
            </a:r>
            <a:r>
              <a:rPr lang="en-US" dirty="0" err="1"/>
              <a:t>CheCam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X-Ray Diffraction (</a:t>
            </a:r>
            <a:r>
              <a:rPr lang="en-US" dirty="0" err="1"/>
              <a:t>CheMin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MS, GC, Laser (SAM)</a:t>
            </a:r>
          </a:p>
          <a:p>
            <a:pPr lvl="1"/>
            <a:r>
              <a:rPr lang="en-US" dirty="0"/>
              <a:t>2 Radiation detectors </a:t>
            </a:r>
          </a:p>
          <a:p>
            <a:r>
              <a:rPr lang="en-US" dirty="0"/>
              <a:t>Visual cameras guide the rover</a:t>
            </a:r>
          </a:p>
          <a:p>
            <a:r>
              <a:rPr lang="en-US" dirty="0"/>
              <a:t>No chemistry information beyond its footprint!</a:t>
            </a:r>
          </a:p>
        </p:txBody>
      </p:sp>
      <p:pic>
        <p:nvPicPr>
          <p:cNvPr id="1026" name="Picture 2" descr="Image result for mars curiosity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2382044"/>
            <a:ext cx="5181600" cy="3238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49600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Challenging Applications for State of the Art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Tracking after-effects of an oil spill and mapping bioavailability</a:t>
            </a:r>
          </a:p>
          <a:p>
            <a:r>
              <a:rPr lang="en-US" dirty="0"/>
              <a:t>Monitoring agricultural run-off over a growing season and predicting time and location of algal blooms or fish kills</a:t>
            </a:r>
          </a:p>
          <a:p>
            <a:r>
              <a:rPr lang="en-US" dirty="0"/>
              <a:t>Determining spatial distribution of health or environmental risk following an event – e.g. Katrina, urban terrorist attack, wild fire, earth quake.</a:t>
            </a:r>
          </a:p>
          <a:p>
            <a:r>
              <a:rPr lang="en-US" dirty="0"/>
              <a:t>Exploring the dynamic chemical landscape in an extreme environment – e.g. deep sea hydrothermal vent systems or space exploration.</a:t>
            </a:r>
          </a:p>
          <a:p>
            <a:r>
              <a:rPr lang="en-US" dirty="0"/>
              <a:t>Threat detection and assessment on a battlefield </a:t>
            </a:r>
          </a:p>
        </p:txBody>
      </p:sp>
    </p:spTree>
    <p:extLst>
      <p:ext uri="{BB962C8B-B14F-4D97-AF65-F5344CB8AC3E}">
        <p14:creationId xmlns:p14="http://schemas.microsoft.com/office/powerpoint/2010/main" val="31321229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91441" y="365125"/>
            <a:ext cx="11887200" cy="1325563"/>
          </a:xfrm>
        </p:spPr>
        <p:txBody>
          <a:bodyPr/>
          <a:lstStyle/>
          <a:p>
            <a:r>
              <a:rPr lang="en-US" dirty="0"/>
              <a:t>Vision: Adaptive, Integrated, Mobile Tiers of Sensors</a:t>
            </a:r>
          </a:p>
        </p:txBody>
      </p:sp>
      <p:sp>
        <p:nvSpPr>
          <p:cNvPr id="6" name="5-Point Star 5"/>
          <p:cNvSpPr/>
          <p:nvPr/>
        </p:nvSpPr>
        <p:spPr>
          <a:xfrm>
            <a:off x="1213032" y="4731933"/>
            <a:ext cx="340822" cy="332509"/>
          </a:xfrm>
          <a:prstGeom prst="star5">
            <a:avLst/>
          </a:prstGeom>
          <a:solidFill>
            <a:srgbClr val="00206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5-Point Star 6"/>
          <p:cNvSpPr/>
          <p:nvPr/>
        </p:nvSpPr>
        <p:spPr>
          <a:xfrm>
            <a:off x="7002087" y="2571402"/>
            <a:ext cx="340822" cy="332509"/>
          </a:xfrm>
          <a:prstGeom prst="star5">
            <a:avLst/>
          </a:prstGeom>
          <a:solidFill>
            <a:srgbClr val="00B0F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5-Point Star 7"/>
          <p:cNvSpPr/>
          <p:nvPr/>
        </p:nvSpPr>
        <p:spPr>
          <a:xfrm>
            <a:off x="8228215" y="4984862"/>
            <a:ext cx="340822" cy="332509"/>
          </a:xfrm>
          <a:prstGeom prst="star5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Summing Junction 8"/>
          <p:cNvSpPr/>
          <p:nvPr/>
        </p:nvSpPr>
        <p:spPr>
          <a:xfrm>
            <a:off x="2468879" y="2412292"/>
            <a:ext cx="498764" cy="465513"/>
          </a:xfrm>
          <a:prstGeom prst="flowChartSummingJunction">
            <a:avLst/>
          </a:prstGeom>
          <a:solidFill>
            <a:srgbClr val="92D050"/>
          </a:soli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Summing Junction 9"/>
          <p:cNvSpPr/>
          <p:nvPr/>
        </p:nvSpPr>
        <p:spPr>
          <a:xfrm>
            <a:off x="9811789" y="3225336"/>
            <a:ext cx="498764" cy="465513"/>
          </a:xfrm>
          <a:prstGeom prst="flowChartSummingJunction">
            <a:avLst/>
          </a:prstGeom>
          <a:solidFill>
            <a:srgbClr val="92D050"/>
          </a:soli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lowchart: Summing Junction 10"/>
          <p:cNvSpPr/>
          <p:nvPr/>
        </p:nvSpPr>
        <p:spPr>
          <a:xfrm>
            <a:off x="4810298" y="5536273"/>
            <a:ext cx="498764" cy="465513"/>
          </a:xfrm>
          <a:prstGeom prst="flowChartSummingJunction">
            <a:avLst/>
          </a:prstGeom>
          <a:solidFill>
            <a:srgbClr val="92D050"/>
          </a:soli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lowchart: Connector 11"/>
          <p:cNvSpPr/>
          <p:nvPr/>
        </p:nvSpPr>
        <p:spPr>
          <a:xfrm>
            <a:off x="1071649" y="4225638"/>
            <a:ext cx="78971" cy="99752"/>
          </a:xfrm>
          <a:prstGeom prst="flowChartConnector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lowchart: Connector 12"/>
          <p:cNvSpPr/>
          <p:nvPr/>
        </p:nvSpPr>
        <p:spPr>
          <a:xfrm>
            <a:off x="1724198" y="4325390"/>
            <a:ext cx="78971" cy="99752"/>
          </a:xfrm>
          <a:prstGeom prst="flowChartConnector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Connector 13"/>
          <p:cNvSpPr/>
          <p:nvPr/>
        </p:nvSpPr>
        <p:spPr>
          <a:xfrm>
            <a:off x="2047009" y="4585854"/>
            <a:ext cx="78971" cy="99752"/>
          </a:xfrm>
          <a:prstGeom prst="flowChartConnector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Connector 14"/>
          <p:cNvSpPr/>
          <p:nvPr/>
        </p:nvSpPr>
        <p:spPr>
          <a:xfrm>
            <a:off x="2429393" y="4807527"/>
            <a:ext cx="78971" cy="99752"/>
          </a:xfrm>
          <a:prstGeom prst="flowChartConnector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Connector 15"/>
          <p:cNvSpPr/>
          <p:nvPr/>
        </p:nvSpPr>
        <p:spPr>
          <a:xfrm>
            <a:off x="1809403" y="5325680"/>
            <a:ext cx="78971" cy="99752"/>
          </a:xfrm>
          <a:prstGeom prst="flowChartConnector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Connector 16"/>
          <p:cNvSpPr/>
          <p:nvPr/>
        </p:nvSpPr>
        <p:spPr>
          <a:xfrm>
            <a:off x="1532313" y="4549833"/>
            <a:ext cx="78971" cy="99752"/>
          </a:xfrm>
          <a:prstGeom prst="flowChartConnector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Connector 17"/>
          <p:cNvSpPr/>
          <p:nvPr/>
        </p:nvSpPr>
        <p:spPr>
          <a:xfrm>
            <a:off x="978131" y="4649585"/>
            <a:ext cx="78971" cy="99752"/>
          </a:xfrm>
          <a:prstGeom prst="flowChartConnector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Connector 18"/>
          <p:cNvSpPr/>
          <p:nvPr/>
        </p:nvSpPr>
        <p:spPr>
          <a:xfrm>
            <a:off x="1837113" y="4854633"/>
            <a:ext cx="78971" cy="99752"/>
          </a:xfrm>
          <a:prstGeom prst="flowChartConnector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Connector 19"/>
          <p:cNvSpPr/>
          <p:nvPr/>
        </p:nvSpPr>
        <p:spPr>
          <a:xfrm>
            <a:off x="2047008" y="4225638"/>
            <a:ext cx="78971" cy="99752"/>
          </a:xfrm>
          <a:prstGeom prst="flowChartConnector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Connector 20"/>
          <p:cNvSpPr/>
          <p:nvPr/>
        </p:nvSpPr>
        <p:spPr>
          <a:xfrm>
            <a:off x="2141913" y="5159433"/>
            <a:ext cx="78971" cy="99752"/>
          </a:xfrm>
          <a:prstGeom prst="flowChartConnector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Connector 21"/>
          <p:cNvSpPr/>
          <p:nvPr/>
        </p:nvSpPr>
        <p:spPr>
          <a:xfrm>
            <a:off x="6776260" y="2135210"/>
            <a:ext cx="78971" cy="99752"/>
          </a:xfrm>
          <a:prstGeom prst="flowChartConnector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Connector 22"/>
          <p:cNvSpPr/>
          <p:nvPr/>
        </p:nvSpPr>
        <p:spPr>
          <a:xfrm>
            <a:off x="7292008" y="3742065"/>
            <a:ext cx="78971" cy="99752"/>
          </a:xfrm>
          <a:prstGeom prst="flowChartConnector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Connector 23"/>
          <p:cNvSpPr/>
          <p:nvPr/>
        </p:nvSpPr>
        <p:spPr>
          <a:xfrm>
            <a:off x="5465620" y="2941907"/>
            <a:ext cx="78971" cy="99752"/>
          </a:xfrm>
          <a:prstGeom prst="flowChartConnector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Connector 24"/>
          <p:cNvSpPr/>
          <p:nvPr/>
        </p:nvSpPr>
        <p:spPr>
          <a:xfrm>
            <a:off x="6024048" y="3396231"/>
            <a:ext cx="78971" cy="99752"/>
          </a:xfrm>
          <a:prstGeom prst="flowChartConnector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lowchart: Connector 25"/>
          <p:cNvSpPr/>
          <p:nvPr/>
        </p:nvSpPr>
        <p:spPr>
          <a:xfrm>
            <a:off x="7514014" y="3210313"/>
            <a:ext cx="78971" cy="99752"/>
          </a:xfrm>
          <a:prstGeom prst="flowChartConnector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lowchart: Connector 26"/>
          <p:cNvSpPr/>
          <p:nvPr/>
        </p:nvSpPr>
        <p:spPr>
          <a:xfrm>
            <a:off x="6234546" y="3874717"/>
            <a:ext cx="78971" cy="99752"/>
          </a:xfrm>
          <a:prstGeom prst="flowChartConnector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lowchart: Connector 27"/>
          <p:cNvSpPr/>
          <p:nvPr/>
        </p:nvSpPr>
        <p:spPr>
          <a:xfrm>
            <a:off x="6682742" y="2534218"/>
            <a:ext cx="78971" cy="99752"/>
          </a:xfrm>
          <a:prstGeom prst="flowChartConnector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lowchart: Connector 28"/>
          <p:cNvSpPr/>
          <p:nvPr/>
        </p:nvSpPr>
        <p:spPr>
          <a:xfrm>
            <a:off x="7541724" y="2739266"/>
            <a:ext cx="78971" cy="99752"/>
          </a:xfrm>
          <a:prstGeom prst="flowChartConnector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lowchart: Connector 29"/>
          <p:cNvSpPr/>
          <p:nvPr/>
        </p:nvSpPr>
        <p:spPr>
          <a:xfrm>
            <a:off x="6313517" y="2850103"/>
            <a:ext cx="78971" cy="99752"/>
          </a:xfrm>
          <a:prstGeom prst="flowChartConnector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lowchart: Connector 30"/>
          <p:cNvSpPr/>
          <p:nvPr/>
        </p:nvSpPr>
        <p:spPr>
          <a:xfrm>
            <a:off x="6383270" y="3277996"/>
            <a:ext cx="78971" cy="99752"/>
          </a:xfrm>
          <a:prstGeom prst="flowChartConnector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Flowchart: Connector 31"/>
          <p:cNvSpPr/>
          <p:nvPr/>
        </p:nvSpPr>
        <p:spPr>
          <a:xfrm>
            <a:off x="6708372" y="3143818"/>
            <a:ext cx="78971" cy="99752"/>
          </a:xfrm>
          <a:prstGeom prst="flowChartConnector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Flowchart: Connector 32"/>
          <p:cNvSpPr/>
          <p:nvPr/>
        </p:nvSpPr>
        <p:spPr>
          <a:xfrm>
            <a:off x="7172498" y="3277996"/>
            <a:ext cx="78971" cy="99752"/>
          </a:xfrm>
          <a:prstGeom prst="flowChartConnector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Flowchart: Connector 33"/>
          <p:cNvSpPr/>
          <p:nvPr/>
        </p:nvSpPr>
        <p:spPr>
          <a:xfrm>
            <a:off x="5939579" y="2370735"/>
            <a:ext cx="78971" cy="99752"/>
          </a:xfrm>
          <a:prstGeom prst="flowChartConnector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lowchart: Connector 34"/>
          <p:cNvSpPr/>
          <p:nvPr/>
        </p:nvSpPr>
        <p:spPr>
          <a:xfrm>
            <a:off x="6657781" y="3703542"/>
            <a:ext cx="78971" cy="99752"/>
          </a:xfrm>
          <a:prstGeom prst="flowChartConnector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Flowchart: Connector 35"/>
          <p:cNvSpPr/>
          <p:nvPr/>
        </p:nvSpPr>
        <p:spPr>
          <a:xfrm>
            <a:off x="6835142" y="2686618"/>
            <a:ext cx="78971" cy="99752"/>
          </a:xfrm>
          <a:prstGeom prst="flowChartConnector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Flowchart: Connector 36"/>
          <p:cNvSpPr/>
          <p:nvPr/>
        </p:nvSpPr>
        <p:spPr>
          <a:xfrm>
            <a:off x="2715244" y="4352065"/>
            <a:ext cx="78971" cy="99752"/>
          </a:xfrm>
          <a:prstGeom prst="flowChartConnector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lowchart: Connector 37"/>
          <p:cNvSpPr/>
          <p:nvPr/>
        </p:nvSpPr>
        <p:spPr>
          <a:xfrm>
            <a:off x="1377275" y="3703542"/>
            <a:ext cx="78971" cy="99752"/>
          </a:xfrm>
          <a:prstGeom prst="flowChartConnector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Flowchart: Connector 38"/>
          <p:cNvSpPr/>
          <p:nvPr/>
        </p:nvSpPr>
        <p:spPr>
          <a:xfrm>
            <a:off x="7924109" y="4352733"/>
            <a:ext cx="78971" cy="99752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lowchart: Connector 39"/>
          <p:cNvSpPr/>
          <p:nvPr/>
        </p:nvSpPr>
        <p:spPr>
          <a:xfrm>
            <a:off x="7461366" y="4283541"/>
            <a:ext cx="78971" cy="99752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Flowchart: Connector 40"/>
          <p:cNvSpPr/>
          <p:nvPr/>
        </p:nvSpPr>
        <p:spPr>
          <a:xfrm>
            <a:off x="8899469" y="4688010"/>
            <a:ext cx="78971" cy="99752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Flowchart: Connector 41"/>
          <p:cNvSpPr/>
          <p:nvPr/>
        </p:nvSpPr>
        <p:spPr>
          <a:xfrm>
            <a:off x="7171897" y="5613754"/>
            <a:ext cx="78971" cy="99752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Flowchart: Connector 42"/>
          <p:cNvSpPr/>
          <p:nvPr/>
        </p:nvSpPr>
        <p:spPr>
          <a:xfrm>
            <a:off x="8661863" y="5427836"/>
            <a:ext cx="78971" cy="99752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Flowchart: Connector 43"/>
          <p:cNvSpPr/>
          <p:nvPr/>
        </p:nvSpPr>
        <p:spPr>
          <a:xfrm>
            <a:off x="8384773" y="4651989"/>
            <a:ext cx="78971" cy="99752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Flowchart: Connector 44"/>
          <p:cNvSpPr/>
          <p:nvPr/>
        </p:nvSpPr>
        <p:spPr>
          <a:xfrm>
            <a:off x="7830591" y="4751741"/>
            <a:ext cx="78971" cy="99752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Flowchart: Connector 45"/>
          <p:cNvSpPr/>
          <p:nvPr/>
        </p:nvSpPr>
        <p:spPr>
          <a:xfrm>
            <a:off x="8689573" y="4956789"/>
            <a:ext cx="78971" cy="99752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Flowchart: Connector 46"/>
          <p:cNvSpPr/>
          <p:nvPr/>
        </p:nvSpPr>
        <p:spPr>
          <a:xfrm>
            <a:off x="7461366" y="5067626"/>
            <a:ext cx="78971" cy="99752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Flowchart: Connector 47"/>
          <p:cNvSpPr/>
          <p:nvPr/>
        </p:nvSpPr>
        <p:spPr>
          <a:xfrm>
            <a:off x="8994373" y="5261589"/>
            <a:ext cx="78971" cy="99752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Flowchart: Connector 48"/>
          <p:cNvSpPr/>
          <p:nvPr/>
        </p:nvSpPr>
        <p:spPr>
          <a:xfrm>
            <a:off x="7856221" y="5361341"/>
            <a:ext cx="78971" cy="99752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Flowchart: Connector 49"/>
          <p:cNvSpPr/>
          <p:nvPr/>
        </p:nvSpPr>
        <p:spPr>
          <a:xfrm>
            <a:off x="8320347" y="5495519"/>
            <a:ext cx="78971" cy="99752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Flowchart: Connector 50"/>
          <p:cNvSpPr/>
          <p:nvPr/>
        </p:nvSpPr>
        <p:spPr>
          <a:xfrm>
            <a:off x="7087428" y="4588258"/>
            <a:ext cx="78971" cy="99752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Flowchart: Connector 51"/>
          <p:cNvSpPr/>
          <p:nvPr/>
        </p:nvSpPr>
        <p:spPr>
          <a:xfrm>
            <a:off x="7805630" y="5921065"/>
            <a:ext cx="78971" cy="99752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Flowchart: Connector 52"/>
          <p:cNvSpPr/>
          <p:nvPr/>
        </p:nvSpPr>
        <p:spPr>
          <a:xfrm>
            <a:off x="7982991" y="4904141"/>
            <a:ext cx="78971" cy="99752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TextBox 53"/>
          <p:cNvSpPr txBox="1"/>
          <p:nvPr/>
        </p:nvSpPr>
        <p:spPr>
          <a:xfrm>
            <a:off x="1848888" y="1967162"/>
            <a:ext cx="18324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Stationary Assets</a:t>
            </a:r>
          </a:p>
        </p:txBody>
      </p:sp>
      <p:sp>
        <p:nvSpPr>
          <p:cNvPr id="55" name="5-Point Star 54"/>
          <p:cNvSpPr/>
          <p:nvPr/>
        </p:nvSpPr>
        <p:spPr>
          <a:xfrm>
            <a:off x="1322414" y="4109259"/>
            <a:ext cx="340822" cy="332509"/>
          </a:xfrm>
          <a:prstGeom prst="star5">
            <a:avLst/>
          </a:prstGeom>
          <a:solidFill>
            <a:srgbClr val="00206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5-Point Star 55"/>
          <p:cNvSpPr/>
          <p:nvPr/>
        </p:nvSpPr>
        <p:spPr>
          <a:xfrm>
            <a:off x="6825577" y="3354323"/>
            <a:ext cx="340822" cy="332509"/>
          </a:xfrm>
          <a:prstGeom prst="star5">
            <a:avLst/>
          </a:prstGeom>
          <a:solidFill>
            <a:srgbClr val="00B0F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TextBox 56"/>
          <p:cNvSpPr txBox="1"/>
          <p:nvPr/>
        </p:nvSpPr>
        <p:spPr>
          <a:xfrm>
            <a:off x="1652519" y="3518703"/>
            <a:ext cx="40922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One or more mobile platform in a swarm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7196858" y="1876888"/>
            <a:ext cx="40966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Fast swarm surveys and guides platforms</a:t>
            </a:r>
          </a:p>
        </p:txBody>
      </p:sp>
      <p:cxnSp>
        <p:nvCxnSpPr>
          <p:cNvPr id="60" name="Straight Arrow Connector 59"/>
          <p:cNvCxnSpPr/>
          <p:nvPr/>
        </p:nvCxnSpPr>
        <p:spPr>
          <a:xfrm flipH="1">
            <a:off x="1571800" y="3863543"/>
            <a:ext cx="379836" cy="303901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 flipH="1">
            <a:off x="1581910" y="3895601"/>
            <a:ext cx="1019281" cy="87135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Arrow Connector 2"/>
          <p:cNvCxnSpPr/>
          <p:nvPr/>
        </p:nvCxnSpPr>
        <p:spPr>
          <a:xfrm flipH="1">
            <a:off x="7704356" y="2959605"/>
            <a:ext cx="318120" cy="25215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 flipH="1">
            <a:off x="6988906" y="2420611"/>
            <a:ext cx="318120" cy="25215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 flipH="1">
            <a:off x="7704356" y="2424019"/>
            <a:ext cx="318120" cy="25215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 flipH="1">
            <a:off x="6914113" y="1827679"/>
            <a:ext cx="318120" cy="25215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 flipH="1">
            <a:off x="7459310" y="3459480"/>
            <a:ext cx="318120" cy="25215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 flipH="1">
            <a:off x="6818222" y="2261283"/>
            <a:ext cx="318120" cy="25215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 flipH="1">
            <a:off x="6121911" y="2055308"/>
            <a:ext cx="318120" cy="25215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2032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8145" y="608965"/>
            <a:ext cx="11006052" cy="1325563"/>
          </a:xfrm>
        </p:spPr>
        <p:txBody>
          <a:bodyPr>
            <a:normAutofit/>
          </a:bodyPr>
          <a:lstStyle/>
          <a:p>
            <a:r>
              <a:rPr lang="en-US" dirty="0"/>
              <a:t>Vision: Network Components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758" y="1997975"/>
            <a:ext cx="10515600" cy="4351338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Small, fast sensors</a:t>
            </a:r>
          </a:p>
          <a:p>
            <a:pPr lvl="1"/>
            <a:r>
              <a:rPr lang="en-US" dirty="0"/>
              <a:t>Only one or two tasks per unit with low power, rapid analyses</a:t>
            </a:r>
          </a:p>
          <a:p>
            <a:pPr lvl="1"/>
            <a:r>
              <a:rPr lang="en-US" dirty="0"/>
              <a:t>High spatial and temporal resolution</a:t>
            </a:r>
          </a:p>
          <a:p>
            <a:pPr lvl="1"/>
            <a:r>
              <a:rPr lang="en-US" dirty="0"/>
              <a:t>Simple measurements</a:t>
            </a:r>
          </a:p>
          <a:p>
            <a:pPr lvl="2"/>
            <a:r>
              <a:rPr lang="en-US" dirty="0"/>
              <a:t>Physical – turbidity, RI, salinity, conductivity, pressure, etc.</a:t>
            </a:r>
          </a:p>
          <a:p>
            <a:pPr lvl="2"/>
            <a:r>
              <a:rPr lang="en-US" dirty="0"/>
              <a:t>Chemical – pH, fluorescence, absorbance, FET arrays, etc.</a:t>
            </a:r>
          </a:p>
          <a:p>
            <a:r>
              <a:rPr lang="en-US" dirty="0"/>
              <a:t>Mobile connective drones</a:t>
            </a:r>
          </a:p>
          <a:p>
            <a:pPr lvl="1"/>
            <a:r>
              <a:rPr lang="en-US" dirty="0"/>
              <a:t>Slower, more specialized analyses</a:t>
            </a:r>
          </a:p>
          <a:p>
            <a:pPr lvl="1"/>
            <a:r>
              <a:rPr lang="en-US" dirty="0"/>
              <a:t>Both target </a:t>
            </a:r>
            <a:r>
              <a:rPr lang="en-US" dirty="0" err="1"/>
              <a:t>analyte</a:t>
            </a:r>
            <a:r>
              <a:rPr lang="en-US" dirty="0"/>
              <a:t> specificity and ability to survey ‘unknowns’</a:t>
            </a:r>
          </a:p>
          <a:p>
            <a:pPr lvl="1"/>
            <a:r>
              <a:rPr lang="en-US" dirty="0"/>
              <a:t>Multivariate measurements</a:t>
            </a:r>
          </a:p>
          <a:p>
            <a:pPr lvl="2"/>
            <a:r>
              <a:rPr lang="en-US" dirty="0"/>
              <a:t>Raman (surface enhanced), excitation-emission fluorescence, infrared spectroscopy, microfluidics, etc.</a:t>
            </a:r>
          </a:p>
          <a:p>
            <a:r>
              <a:rPr lang="en-US" dirty="0"/>
              <a:t>Stationary (or less mobile) assets</a:t>
            </a:r>
          </a:p>
          <a:p>
            <a:pPr lvl="1"/>
            <a:r>
              <a:rPr lang="en-US" dirty="0"/>
              <a:t>High chemical specificity, but inability to rapidly or dynamically survey an area</a:t>
            </a:r>
          </a:p>
          <a:p>
            <a:pPr lvl="1"/>
            <a:r>
              <a:rPr lang="en-US" dirty="0"/>
              <a:t>Ground or moored sampling stations, Mass Spectroscopy, LIDAR, </a:t>
            </a:r>
            <a:r>
              <a:rPr lang="en-US" dirty="0" err="1"/>
              <a:t>etc</a:t>
            </a:r>
            <a:r>
              <a:rPr lang="en-US" dirty="0"/>
              <a:t>,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06678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16" y="608965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Vision: Enable ‘</a:t>
            </a:r>
            <a:r>
              <a:rPr lang="en-US" dirty="0" err="1"/>
              <a:t>Foveated</a:t>
            </a:r>
            <a:r>
              <a:rPr lang="en-US" dirty="0"/>
              <a:t> Sensing’ </a:t>
            </a:r>
          </a:p>
        </p:txBody>
      </p:sp>
      <p:sp>
        <p:nvSpPr>
          <p:cNvPr id="6" name="Content Placeholder 3"/>
          <p:cNvSpPr>
            <a:spLocks noGrp="1"/>
          </p:cNvSpPr>
          <p:nvPr>
            <p:ph sz="half" idx="1"/>
          </p:nvPr>
        </p:nvSpPr>
        <p:spPr>
          <a:xfrm>
            <a:off x="838200" y="2362073"/>
            <a:ext cx="5181600" cy="4351338"/>
          </a:xfrm>
        </p:spPr>
        <p:txBody>
          <a:bodyPr/>
          <a:lstStyle/>
          <a:p>
            <a:r>
              <a:rPr lang="en-US" dirty="0"/>
              <a:t>Fast sensors survey chemical landscape</a:t>
            </a:r>
          </a:p>
          <a:p>
            <a:r>
              <a:rPr lang="en-US" dirty="0"/>
              <a:t>Increase resolution around ‘interesting’ areas</a:t>
            </a:r>
          </a:p>
          <a:p>
            <a:r>
              <a:rPr lang="en-US" dirty="0"/>
              <a:t>Guide mobile platforms for more informative measurements.</a:t>
            </a:r>
          </a:p>
          <a:p>
            <a:r>
              <a:rPr lang="en-US" dirty="0"/>
              <a:t>Stationary platforms help with calibration</a:t>
            </a:r>
          </a:p>
          <a:p>
            <a:endParaRPr lang="en-US" dirty="0"/>
          </a:p>
        </p:txBody>
      </p:sp>
      <p:pic>
        <p:nvPicPr>
          <p:cNvPr id="7" name="Picture 2" descr="https://i.redditmedia.com/HYkBLFZv4vi4dLk5hUwNGA-kzairtr2mf-txQqbW1Fo.jpg?fit=crop&amp;crop=faces%2Centropy&amp;arh=2&amp;w=960&amp;s=8c678db8cc7cf33aaa7b473e9c5c625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5327" y="2362073"/>
            <a:ext cx="5181600" cy="3238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489768" y="5735510"/>
            <a:ext cx="29346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Example of </a:t>
            </a:r>
            <a:r>
              <a:rPr lang="en-US" dirty="0" err="1"/>
              <a:t>Foveated</a:t>
            </a:r>
            <a:r>
              <a:rPr lang="en-US" dirty="0"/>
              <a:t> Imaging</a:t>
            </a:r>
          </a:p>
        </p:txBody>
      </p:sp>
    </p:spTree>
    <p:extLst>
      <p:ext uri="{BB962C8B-B14F-4D97-AF65-F5344CB8AC3E}">
        <p14:creationId xmlns:p14="http://schemas.microsoft.com/office/powerpoint/2010/main" val="5947583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Needs: Research Areas to Realize Center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Portable Multivariate Sensors</a:t>
            </a:r>
          </a:p>
          <a:p>
            <a:pPr lvl="1"/>
            <a:r>
              <a:rPr lang="en-US" dirty="0"/>
              <a:t>Microfluidics</a:t>
            </a:r>
          </a:p>
          <a:p>
            <a:pPr lvl="1"/>
            <a:r>
              <a:rPr lang="en-US" dirty="0"/>
              <a:t>Spectroscopy</a:t>
            </a:r>
          </a:p>
          <a:p>
            <a:pPr lvl="1"/>
            <a:r>
              <a:rPr lang="en-US" dirty="0"/>
              <a:t>Electrochemistry</a:t>
            </a:r>
          </a:p>
          <a:p>
            <a:pPr lvl="1"/>
            <a:r>
              <a:rPr lang="en-US" dirty="0"/>
              <a:t>Surface modifications for selectivity and sensitivity</a:t>
            </a:r>
          </a:p>
          <a:p>
            <a:pPr lvl="1"/>
            <a:r>
              <a:rPr lang="en-US" dirty="0"/>
              <a:t>Smart, responsive materials</a:t>
            </a:r>
          </a:p>
          <a:p>
            <a:r>
              <a:rPr lang="en-US" dirty="0"/>
              <a:t>Modeling</a:t>
            </a:r>
          </a:p>
          <a:p>
            <a:pPr lvl="1"/>
            <a:r>
              <a:rPr lang="en-US" dirty="0"/>
              <a:t>Experimental design for dynamic systems</a:t>
            </a:r>
          </a:p>
          <a:p>
            <a:pPr lvl="1"/>
            <a:r>
              <a:rPr lang="en-US" dirty="0"/>
              <a:t>Sensor component level for device optimization</a:t>
            </a:r>
          </a:p>
          <a:p>
            <a:pPr lvl="1"/>
            <a:r>
              <a:rPr lang="en-US" dirty="0"/>
              <a:t>Sensor network level for robust information flow </a:t>
            </a:r>
          </a:p>
          <a:p>
            <a:pPr lvl="1"/>
            <a:r>
              <a:rPr lang="en-US" dirty="0"/>
              <a:t>Application level to know what information is needed</a:t>
            </a:r>
          </a:p>
          <a:p>
            <a:pPr lvl="1"/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Data Analyses</a:t>
            </a:r>
          </a:p>
          <a:p>
            <a:pPr lvl="1"/>
            <a:endParaRPr lang="en-US" dirty="0"/>
          </a:p>
          <a:p>
            <a:r>
              <a:rPr lang="en-US" dirty="0"/>
              <a:t>Example Applications</a:t>
            </a:r>
          </a:p>
          <a:p>
            <a:pPr lvl="1"/>
            <a:r>
              <a:rPr lang="en-US" dirty="0"/>
              <a:t>Coastal biogeochemistry of natural and anthropogenic effects</a:t>
            </a:r>
          </a:p>
          <a:p>
            <a:pPr lvl="1"/>
            <a:r>
              <a:rPr lang="en-US" dirty="0"/>
              <a:t>Atmospheric chemistry at the human – nature interface</a:t>
            </a:r>
          </a:p>
          <a:p>
            <a:pPr lvl="1"/>
            <a:r>
              <a:rPr lang="en-US" dirty="0"/>
              <a:t>Hydrothermal vents and extreme environments</a:t>
            </a:r>
          </a:p>
          <a:p>
            <a:pPr lvl="1"/>
            <a:r>
              <a:rPr lang="en-US" dirty="0"/>
              <a:t>Space and planetary exploration – Mars </a:t>
            </a:r>
            <a:r>
              <a:rPr lang="en-US"/>
              <a:t>or icy moons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76743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7662</TotalTime>
  <Words>1190</Words>
  <Application>Microsoft Macintosh PowerPoint</Application>
  <PresentationFormat>Widescreen</PresentationFormat>
  <Paragraphs>150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Office Theme</vt:lpstr>
      <vt:lpstr>Center for Exploratory Sensing</vt:lpstr>
      <vt:lpstr>Vision</vt:lpstr>
      <vt:lpstr>State of the Art – Usually One or Both Together</vt:lpstr>
      <vt:lpstr>State of the Art - Best Case Scenario</vt:lpstr>
      <vt:lpstr>Challenging Applications for State of the Art</vt:lpstr>
      <vt:lpstr>Vision: Adaptive, Integrated, Mobile Tiers of Sensors</vt:lpstr>
      <vt:lpstr>Vision: Network Components</vt:lpstr>
      <vt:lpstr>Vision: Enable ‘Foveated Sensing’ </vt:lpstr>
      <vt:lpstr>Needs: Research Areas to Realize Center</vt:lpstr>
      <vt:lpstr>Needs for an Adaptive Sensor Network</vt:lpstr>
      <vt:lpstr>Goal of the Center</vt:lpstr>
      <vt:lpstr>Integrated, cross-disciplinary research</vt:lpstr>
      <vt:lpstr>STC Plan to address grand challenges</vt:lpstr>
      <vt:lpstr>STC Plan to address grand challenges: Examples</vt:lpstr>
      <vt:lpstr>STC Fit for federal funding</vt:lpstr>
      <vt:lpstr>Evolution of Applications</vt:lpstr>
      <vt:lpstr>Evolution of Participants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Center for Exploratory Sensing</dc:title>
  <dc:creator>Karl Booksh</dc:creator>
  <cp:lastModifiedBy>Microsoft Office User</cp:lastModifiedBy>
  <cp:revision>46</cp:revision>
  <dcterms:created xsi:type="dcterms:W3CDTF">2018-08-13T13:37:20Z</dcterms:created>
  <dcterms:modified xsi:type="dcterms:W3CDTF">2018-11-29T15:39:14Z</dcterms:modified>
</cp:coreProperties>
</file>