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1" r:id="rId2"/>
    <p:sldId id="275" r:id="rId3"/>
    <p:sldId id="273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76" r:id="rId21"/>
    <p:sldId id="277" r:id="rId22"/>
    <p:sldId id="278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54" autoAdjust="0"/>
  </p:normalViewPr>
  <p:slideViewPr>
    <p:cSldViewPr snapToGrid="0" snapToObjects="1">
      <p:cViewPr varScale="1">
        <p:scale>
          <a:sx n="43" d="100"/>
          <a:sy n="43" d="100"/>
        </p:scale>
        <p:origin x="37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0C9F40-052B-174F-AB82-550ABAD33E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BDFE9-49A8-BD4F-978C-34F17899DC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15EFD-1F0F-AC43-AAB0-AFCDC9C27DD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F66AB-59CD-7C4E-BDFD-56FA5FD83A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CF7B9-7469-4941-B40B-04B4B7C8DF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18C12-7CC3-254B-A248-3ED13C88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35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DDCA9-6BED-4FDD-B979-FBA73F3F000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E65EA-A407-473C-BA9D-66B8259E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0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F69E1-CEB7-E14B-980D-B43C12976AE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499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1195388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222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F69E1-CEB7-E14B-980D-B43C12976AE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499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1195388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77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F69E1-CEB7-E14B-980D-B43C12976AE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499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1195388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312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F69E1-CEB7-E14B-980D-B43C12976AE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499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1195388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33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F69E1-CEB7-E14B-980D-B43C12976AE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499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1195388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111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F69E1-CEB7-E14B-980D-B43C12976AE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499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1195388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814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F69E1-CEB7-E14B-980D-B43C12976AE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499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1195388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38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F69E1-CEB7-E14B-980D-B43C12976AE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499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1195388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05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F69E1-CEB7-E14B-980D-B43C12976AE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499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1195388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07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F69E1-CEB7-E14B-980D-B43C12976AE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499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1195388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24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F69E1-CEB7-E14B-980D-B43C12976AE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499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1195388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012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F69E1-CEB7-E14B-980D-B43C12976AE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499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1195388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59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F69E1-CEB7-E14B-980D-B43C12976AE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499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1195388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F69E1-CEB7-E14B-980D-B43C12976AE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99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1195388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634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F69E1-CEB7-E14B-980D-B43C12976AE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499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1195388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99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C62A-F658-5D49-A411-EEAD76CF8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52FA1-6566-ED4B-8991-CDE1F7F7A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0D3EA-9FA5-934F-89D3-487BC5AF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6AFF-B9DD-0D48-AFFA-F29CEB39F30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DFB29-9995-394E-A3CD-FCAE6D2F2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097A6-6BE4-7343-8AF2-B53724A3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16A2-9BA7-8444-8062-3C6A2D7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2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B2A8-6B5A-8541-8814-ACB3C1C1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292DE-84D7-BE4D-8296-69CD8D9AE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46E61-05FB-924A-BFC2-E2F62F6C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6AFF-B9DD-0D48-AFFA-F29CEB39F30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ADBF4-CE41-9F44-8D49-3615C582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67DF2-7D97-8D4F-9930-02299A0B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16A2-9BA7-8444-8062-3C6A2D7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00434-C398-EB48-A352-54032E30C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CF1AE-E634-FF4A-B816-72FD9A3CC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ADB70-7402-1441-95CA-B72D8030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6AFF-B9DD-0D48-AFFA-F29CEB39F30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374EC-F295-1F43-982D-4C1823809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4C60D-772B-964B-9537-C0B86457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16A2-9BA7-8444-8062-3C6A2D7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E69F-06BD-A14F-BBD4-9CFAE6BD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D2E2B-E1DE-9F4B-A163-94DC76CFD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F3A8E-345A-9B41-8BB3-A76E9E7B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6AFF-B9DD-0D48-AFFA-F29CEB39F30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7A2E2-4090-FE4F-8848-12E9B1413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AF51-8D81-BA4E-AEEC-D3F8DE10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16A2-9BA7-8444-8062-3C6A2D7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3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F4634-BDE0-B94E-97BD-FC1D34EF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0E07E-4D11-7740-97F6-ED66E79B8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1E4A0-56C5-3C47-99A6-6E44D1811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6AFF-B9DD-0D48-AFFA-F29CEB39F30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E8562-C3F4-C548-A904-1FB2DB2F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8A997-1D88-6C49-A77D-BDE601F5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16A2-9BA7-8444-8062-3C6A2D7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5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848E-2BC8-E94A-AD53-79216BDC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9B5F6-8ADB-384A-A842-53B8768A7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40EC1-6F59-684C-ADF3-0BF9730D1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7F5F2-C841-DF4B-94F1-04764E45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6AFF-B9DD-0D48-AFFA-F29CEB39F30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3F15D-32B5-924E-91B9-76339309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F01C6-6F88-374A-B598-5BD0CD38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16A2-9BA7-8444-8062-3C6A2D7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6FC1-FC75-C94A-AEB2-C223EC37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03FEC-AA8C-9346-9814-0B97FAE2A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9EF72-7609-AC4F-B4EC-DE8A587EC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CC5BFD-924A-4B43-B65B-B0F0FD4BF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9C883-C7AB-414E-AE5F-695863979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BA010-6D04-E84F-8D49-62BFF3F0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6AFF-B9DD-0D48-AFFA-F29CEB39F30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57A7E3-8B49-0D47-9700-993877B5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7C6E77-1F1D-8F45-9D87-5BA63CD2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16A2-9BA7-8444-8062-3C6A2D7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6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16F81-C886-BE4A-9249-86054CA4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667464-74BA-954D-8BEA-2D1BC179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6AFF-B9DD-0D48-AFFA-F29CEB39F30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D6A9D-6CA0-B049-B24B-DC02641DE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B3DD4-E688-2440-AEEF-F72456DC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16A2-9BA7-8444-8062-3C6A2D7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3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BB7658-2404-244F-9EBE-54DC176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6AFF-B9DD-0D48-AFFA-F29CEB39F30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DE97E-4FEF-2C47-8E2E-3990639A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37E3F-96F2-DE4C-92ED-C192643D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16A2-9BA7-8444-8062-3C6A2D7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0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D190A-B1FA-9F43-9FBA-DAFC1035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23218-BBC2-7E40-84A6-B2A46FB6E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B76F6-7526-E442-B06F-5D71AAC8B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1E6DC-DA79-FD46-B709-5D070E1C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6AFF-B9DD-0D48-AFFA-F29CEB39F30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9E841-2464-4C41-8361-1A5B55CF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A6066-11B0-D447-8B11-0E306BA1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16A2-9BA7-8444-8062-3C6A2D7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6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40D39-0DE7-734A-BDA1-FF75F4CF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6DCA5-EC01-9741-B2CA-ECFC3667C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19CC9-D757-B74A-B483-C9967E293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356D0-53A4-9944-8266-393025B8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6AFF-B9DD-0D48-AFFA-F29CEB39F30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7DF5D-2606-944D-B38C-3F59A1F22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0592-033B-1A44-A494-49FAB8D8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16A2-9BA7-8444-8062-3C6A2D7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5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86A94-EBDD-C947-88F7-96431491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D168F-67D6-9348-9E5A-854620B22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B0575-4391-7D44-96B1-2D738522F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6AFF-B9DD-0D48-AFFA-F29CEB39F30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CC31F-0614-B743-9A96-50EA324E5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B9CFB-3F5D-9649-9128-4299C0ACF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516A2-9BA7-8444-8062-3C6A2D7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1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lications/pub_summ.jsp?ods_key=nsf20001&amp;org=NSF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hyperlink" Target="https://www.nsf.gov/pubs/policydocs/pappg20_1/index.js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roaderimpacts.net/wp-content/uploads/2016/05/nabi_guiding_principles.pdf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hyperlink" Target="https://www.researchinsociety.org/about-us/ari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research.gov/common/attachment/Desktop/SciENcv-FAQs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0383711-69E2-074D-B284-1444BFEAC269}"/>
              </a:ext>
            </a:extLst>
          </p:cNvPr>
          <p:cNvSpPr/>
          <p:nvPr/>
        </p:nvSpPr>
        <p:spPr>
          <a:xfrm>
            <a:off x="2257453" y="6004559"/>
            <a:ext cx="10239347" cy="1898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121793C-7135-9B4E-9844-909CFC6F5488}"/>
              </a:ext>
            </a:extLst>
          </p:cNvPr>
          <p:cNvSpPr/>
          <p:nvPr/>
        </p:nvSpPr>
        <p:spPr>
          <a:xfrm>
            <a:off x="1974572" y="6003151"/>
            <a:ext cx="189508" cy="19122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7AFE78-52C8-4B4C-923C-DE07A8584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0" y="3547981"/>
            <a:ext cx="4572000" cy="45720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ea typeface="Geneva" charset="0"/>
              </a:rPr>
              <a:t>April 20, 2020</a:t>
            </a:r>
            <a:endParaRPr lang="en-US" sz="2800" dirty="0">
              <a:solidFill>
                <a:schemeClr val="bg1"/>
              </a:solidFill>
              <a:ea typeface="Geneva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A5E5AA-8723-214E-9A7F-6D6F64B44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6650" y="4238910"/>
            <a:ext cx="4838700" cy="950403"/>
          </a:xfrm>
        </p:spPr>
        <p:txBody>
          <a:bodyPr>
            <a:normAutofit/>
          </a:bodyPr>
          <a:lstStyle/>
          <a:p>
            <a:pPr eaLnBrk="1" hangingPunct="1"/>
            <a:endParaRPr lang="en-US" dirty="0">
              <a:solidFill>
                <a:schemeClr val="bg1"/>
              </a:solidFill>
              <a:ea typeface="Geneva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0F85C4A-1BC5-C84C-A4EF-1CA4AF50E5D9}"/>
              </a:ext>
            </a:extLst>
          </p:cNvPr>
          <p:cNvSpPr txBox="1">
            <a:spLocks/>
          </p:cNvSpPr>
          <p:nvPr/>
        </p:nvSpPr>
        <p:spPr bwMode="auto">
          <a:xfrm>
            <a:off x="3810000" y="2892736"/>
            <a:ext cx="4572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Calibri"/>
                <a:ea typeface="Geneva" pitchFamily="-65" charset="-128"/>
                <a:cs typeface="Calibri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bg1"/>
                </a:solidFill>
                <a:ea typeface="Geneva" charset="0"/>
              </a:rPr>
              <a:t>NSF CAREER Academy</a:t>
            </a:r>
            <a:endParaRPr lang="en-US" sz="2400" dirty="0">
              <a:solidFill>
                <a:schemeClr val="bg1"/>
              </a:solidFill>
              <a:ea typeface="Geneva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D7AB94-A049-AF47-ACAE-68B8AE41F0B6}"/>
              </a:ext>
            </a:extLst>
          </p:cNvPr>
          <p:cNvGrpSpPr/>
          <p:nvPr/>
        </p:nvGrpSpPr>
        <p:grpSpPr>
          <a:xfrm>
            <a:off x="2377440" y="2890077"/>
            <a:ext cx="7477760" cy="462329"/>
            <a:chOff x="3200400" y="2890077"/>
            <a:chExt cx="5791200" cy="46232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88ACCB7-6552-D24A-8905-654447D3757E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2890077"/>
              <a:ext cx="5791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D57ADB-53F9-4445-94FD-05DDA11C2EDF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3352406"/>
              <a:ext cx="5791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2872C77-A2D9-B84F-939C-59C48FDF0A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187"/>
            <a:ext cx="12192000" cy="11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6" name="Text Box 4"/>
          <p:cNvSpPr txBox="1">
            <a:spLocks noChangeArrowheads="1"/>
          </p:cNvSpPr>
          <p:nvPr/>
        </p:nvSpPr>
        <p:spPr bwMode="auto">
          <a:xfrm>
            <a:off x="1828801" y="168276"/>
            <a:ext cx="870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Helvetica"/>
                <a:cs typeface="Helvetica"/>
              </a:rPr>
              <a:t>Educational proposal</a:t>
            </a:r>
          </a:p>
        </p:txBody>
      </p:sp>
      <p:sp>
        <p:nvSpPr>
          <p:cNvPr id="1498121" name="Text Box 9"/>
          <p:cNvSpPr txBox="1">
            <a:spLocks noChangeArrowheads="1"/>
          </p:cNvSpPr>
          <p:nvPr/>
        </p:nvSpPr>
        <p:spPr bwMode="auto">
          <a:xfrm>
            <a:off x="1868312" y="903141"/>
            <a:ext cx="8610600" cy="590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Integration with the main scientific elements of the proposal is good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Being able to discuss your broader impacts within the main research strategy allows you to emphasize these elements in multiple places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However...</a:t>
            </a: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many outreach activities will have only a tangential direct connection to your research</a:t>
            </a:r>
            <a:r>
              <a:rPr lang="en-US" b="1" dirty="0">
                <a:latin typeface="Helvetica"/>
                <a:cs typeface="Helvetica"/>
              </a:rPr>
              <a:t>. </a:t>
            </a:r>
            <a:r>
              <a:rPr lang="en-US" b="1" i="1" dirty="0">
                <a:latin typeface="Helvetica"/>
                <a:cs typeface="Helvetica"/>
              </a:rPr>
              <a:t>This is OK.</a:t>
            </a:r>
          </a:p>
          <a:p>
            <a:pPr>
              <a:defRPr/>
            </a:pPr>
            <a:endParaRPr lang="en-US" b="1" i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You need a proposal about which </a:t>
            </a:r>
            <a:r>
              <a:rPr lang="en-US" b="1" i="1" dirty="0">
                <a:latin typeface="Helvetica"/>
                <a:cs typeface="Helvetica"/>
              </a:rPr>
              <a:t>you</a:t>
            </a:r>
            <a:r>
              <a:rPr lang="en-US" b="1" dirty="0">
                <a:latin typeface="Helvetica"/>
                <a:cs typeface="Helvetica"/>
              </a:rPr>
              <a:t> are passionate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Your excitement and commitment can be seen on the page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The educational proposal needs to be deeply considered in the context of what is already known/being done: do a proper literature search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You need references for this section!</a:t>
            </a:r>
          </a:p>
          <a:p>
            <a:pPr>
              <a:defRPr/>
            </a:pPr>
            <a:endParaRPr lang="en-US" b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The educational proposal needs to have clear outputs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It must be clear what will be done, and when, just as in the science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Number of participants, time commitment, expected outcome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Assessment is critical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How do you know that your work is having an impact?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Is the work being analyzed critically? Quantitatively?</a:t>
            </a:r>
          </a:p>
        </p:txBody>
      </p:sp>
      <p:sp>
        <p:nvSpPr>
          <p:cNvPr id="177155" name="Picture 1"/>
          <p:cNvSpPr>
            <a:spLocks noChangeAspect="1"/>
          </p:cNvSpPr>
          <p:nvPr/>
        </p:nvSpPr>
        <p:spPr bwMode="auto">
          <a:xfrm>
            <a:off x="1676401" y="1295400"/>
            <a:ext cx="88169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6" name="Text Box 4"/>
          <p:cNvSpPr txBox="1">
            <a:spLocks noChangeArrowheads="1"/>
          </p:cNvSpPr>
          <p:nvPr/>
        </p:nvSpPr>
        <p:spPr bwMode="auto">
          <a:xfrm>
            <a:off x="1828801" y="168276"/>
            <a:ext cx="870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Helvetica"/>
                <a:cs typeface="Helvetica"/>
              </a:rPr>
              <a:t>Educational proposal</a:t>
            </a:r>
          </a:p>
        </p:txBody>
      </p:sp>
      <p:sp>
        <p:nvSpPr>
          <p:cNvPr id="1498121" name="Text Box 9"/>
          <p:cNvSpPr txBox="1">
            <a:spLocks noChangeArrowheads="1"/>
          </p:cNvSpPr>
          <p:nvPr/>
        </p:nvSpPr>
        <p:spPr bwMode="auto">
          <a:xfrm>
            <a:off x="1676401" y="855345"/>
            <a:ext cx="9592236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Elements that reviewers are looking for in the educational proposal: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Is the work carefully considered in the context of prior efforts?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How will the work, if successful, have impact?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Are there funds budgeted for this work?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Are there letters of support from key expected collaborators?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	(note: </a:t>
            </a:r>
            <a:r>
              <a:rPr lang="en-US" b="1" i="1" dirty="0">
                <a:solidFill>
                  <a:srgbClr val="000000"/>
                </a:solidFill>
                <a:latin typeface="Helvetica"/>
                <a:cs typeface="Helvetica"/>
              </a:rPr>
              <a:t>developing committed collaborators takes time!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)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Is there evidence of actual commitment of the PI to the project?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	Have they been involved in other activities that demonstrate their commitment to educational activities? </a:t>
            </a:r>
          </a:p>
          <a:p>
            <a:pPr>
              <a:defRPr/>
            </a:pPr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	Is this a normal faculty activity, or is it something unusual?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Example: development of a program working with high school students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Is there a letter of support/commitment from the teacher(s)/school(s)?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What was the basis for choice of school(s)?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What specific goals of NSF does the proposed work advance?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How many people will be involved? Over what time frame?</a:t>
            </a: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	What is the level of commitment involved for the various participants?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Are the goals reasonable?</a:t>
            </a: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	How will effectiveness be assessed? 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How will the work be published or otherwise disseminated? 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Can this approach be subsequently applied elsewhere if successful?</a:t>
            </a:r>
          </a:p>
        </p:txBody>
      </p:sp>
      <p:sp>
        <p:nvSpPr>
          <p:cNvPr id="177155" name="Picture 1"/>
          <p:cNvSpPr>
            <a:spLocks noChangeAspect="1"/>
          </p:cNvSpPr>
          <p:nvPr/>
        </p:nvSpPr>
        <p:spPr bwMode="auto">
          <a:xfrm>
            <a:off x="1676401" y="1295400"/>
            <a:ext cx="88169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6" name="Text Box 4"/>
          <p:cNvSpPr txBox="1">
            <a:spLocks noChangeArrowheads="1"/>
          </p:cNvSpPr>
          <p:nvPr/>
        </p:nvSpPr>
        <p:spPr bwMode="auto">
          <a:xfrm>
            <a:off x="1828801" y="168276"/>
            <a:ext cx="870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Helvetica"/>
                <a:cs typeface="Helvetica"/>
              </a:rPr>
              <a:t>Broader impacts: what has been successful for me?</a:t>
            </a:r>
          </a:p>
        </p:txBody>
      </p:sp>
      <p:sp>
        <p:nvSpPr>
          <p:cNvPr id="1498121" name="Text Box 9"/>
          <p:cNvSpPr txBox="1">
            <a:spLocks noChangeArrowheads="1"/>
          </p:cNvSpPr>
          <p:nvPr/>
        </p:nvSpPr>
        <p:spPr bwMode="auto">
          <a:xfrm>
            <a:off x="1541929" y="903141"/>
            <a:ext cx="9341224" cy="590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Examples of what has worked </a:t>
            </a:r>
            <a:r>
              <a:rPr lang="en-US" b="1" i="1" dirty="0">
                <a:solidFill>
                  <a:srgbClr val="000000"/>
                </a:solidFill>
                <a:latin typeface="Helvetica"/>
                <a:cs typeface="Helvetica"/>
              </a:rPr>
              <a:t>for me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: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Development of new </a:t>
            </a:r>
            <a:r>
              <a:rPr lang="en-US" b="1" i="1" dirty="0">
                <a:solidFill>
                  <a:srgbClr val="000000"/>
                </a:solidFill>
                <a:latin typeface="Helvetica"/>
                <a:cs typeface="Helvetica"/>
              </a:rPr>
              <a:t>discovery-oriented labs 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for the undergraduate organic chemistry labs: connect students in laboratory courses to research!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Students synthesize new compounds (short peptides) by techniques that are not common in the typical sophomore-level lab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Data analysis on new molecules (each student = different molecule)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Comparative analysis of data between students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Hypothesis development to explain data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Publication of the data in a scientific journal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Development of new databases of spectra for teaching 2-D NMR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Includes all encoded amino acids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Simple, easily interpreted spectra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Downloads available as spectra or raw data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Applicable as problem-solving or assessment (exams, problem sets)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Applicable broadly to students in biochemistry and biophysics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i="1" dirty="0">
                <a:solidFill>
                  <a:srgbClr val="FF0000"/>
                </a:solidFill>
                <a:latin typeface="Helvetica"/>
                <a:cs typeface="Helvetica"/>
              </a:rPr>
              <a:t>The above were tightly connected to project goals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i="1" dirty="0">
                <a:latin typeface="Helvetica"/>
                <a:cs typeface="Helvetica"/>
              </a:rPr>
              <a:t>Included letter of commitment from lab director, budgeted items</a:t>
            </a:r>
          </a:p>
        </p:txBody>
      </p:sp>
      <p:sp>
        <p:nvSpPr>
          <p:cNvPr id="177155" name="Picture 1"/>
          <p:cNvSpPr>
            <a:spLocks noChangeAspect="1"/>
          </p:cNvSpPr>
          <p:nvPr/>
        </p:nvSpPr>
        <p:spPr bwMode="auto">
          <a:xfrm>
            <a:off x="1676401" y="1295400"/>
            <a:ext cx="88169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6" name="Text Box 4"/>
          <p:cNvSpPr txBox="1">
            <a:spLocks noChangeArrowheads="1"/>
          </p:cNvSpPr>
          <p:nvPr/>
        </p:nvSpPr>
        <p:spPr bwMode="auto">
          <a:xfrm>
            <a:off x="1828801" y="168276"/>
            <a:ext cx="870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Helvetica"/>
                <a:cs typeface="Helvetica"/>
              </a:rPr>
              <a:t>Broader impacts: what has been successful for me?</a:t>
            </a:r>
          </a:p>
        </p:txBody>
      </p:sp>
      <p:sp>
        <p:nvSpPr>
          <p:cNvPr id="1498121" name="Text Box 9"/>
          <p:cNvSpPr txBox="1">
            <a:spLocks noChangeArrowheads="1"/>
          </p:cNvSpPr>
          <p:nvPr/>
        </p:nvSpPr>
        <p:spPr bwMode="auto">
          <a:xfrm>
            <a:off x="1868312" y="903140"/>
            <a:ext cx="86106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atin typeface="Helvetica"/>
                <a:cs typeface="Helvetica"/>
              </a:rPr>
              <a:t>Always</a:t>
            </a:r>
            <a:r>
              <a:rPr lang="en-US" b="1" dirty="0">
                <a:latin typeface="Helvetica"/>
                <a:cs typeface="Helvetica"/>
              </a:rPr>
              <a:t>:</a:t>
            </a:r>
          </a:p>
          <a:p>
            <a:pPr>
              <a:defRPr/>
            </a:pPr>
            <a:endParaRPr lang="en-US" b="1" u="sng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u="sng" dirty="0">
                <a:solidFill>
                  <a:srgbClr val="0000FF"/>
                </a:solidFill>
                <a:latin typeface="Helvetica"/>
                <a:cs typeface="Helvetica"/>
              </a:rPr>
              <a:t>Also</a:t>
            </a: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 emphasize my commitment and success in undergraduate research (publications, numbers of students, time involved, outcomes: where have students gone)</a:t>
            </a:r>
          </a:p>
          <a:p>
            <a:pPr>
              <a:defRPr/>
            </a:pPr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I like to emphasize the value of undergraduate research for all levels:</a:t>
            </a:r>
          </a:p>
          <a:p>
            <a:pPr>
              <a:defRPr/>
            </a:pPr>
            <a:r>
              <a:rPr lang="en-US" b="1" i="1" dirty="0">
                <a:solidFill>
                  <a:srgbClr val="000000"/>
                </a:solidFill>
                <a:latin typeface="Helvetica"/>
                <a:cs typeface="Helvetica"/>
              </a:rPr>
              <a:t>		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students who go on to Ph.D. programs (name them and location!)</a:t>
            </a:r>
          </a:p>
          <a:p>
            <a:pPr>
              <a:defRPr/>
            </a:pPr>
            <a:r>
              <a:rPr lang="en-US" b="1" i="1" dirty="0">
                <a:solidFill>
                  <a:srgbClr val="000000"/>
                </a:solidFill>
                <a:latin typeface="Helvetica"/>
                <a:cs typeface="Helvetica"/>
              </a:rPr>
              <a:t>		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students who go to work in industry (training: also a broader impact!)</a:t>
            </a:r>
            <a:endParaRPr lang="en-US" b="1" i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		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students who go on to professional careers (e.g. M.D.)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		often, undergrad research is the </a:t>
            </a:r>
            <a:r>
              <a:rPr lang="en-US" b="1" i="1" dirty="0">
                <a:solidFill>
                  <a:srgbClr val="000000"/>
                </a:solidFill>
                <a:latin typeface="Helvetica"/>
                <a:cs typeface="Helvetica"/>
              </a:rPr>
              <a:t>only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 experience of these people to research!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I give specific details in all cases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My reviews indicate that reviewers recognize the success that I have had in undergraduate research (and not just for students who have gone on to a Ph.D.!)</a:t>
            </a:r>
          </a:p>
          <a:p>
            <a:pPr>
              <a:defRPr/>
            </a:pPr>
            <a:endParaRPr lang="en-US" b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u="sng" dirty="0">
                <a:solidFill>
                  <a:srgbClr val="0000FF"/>
                </a:solidFill>
                <a:latin typeface="Helvetica"/>
                <a:cs typeface="Helvetica"/>
              </a:rPr>
              <a:t>Also</a:t>
            </a: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 emphasize multidisciplinary training of graduate students and undergraduate students; efforts that increase diversity</a:t>
            </a:r>
          </a:p>
        </p:txBody>
      </p:sp>
      <p:sp>
        <p:nvSpPr>
          <p:cNvPr id="177155" name="Picture 1"/>
          <p:cNvSpPr>
            <a:spLocks noChangeAspect="1"/>
          </p:cNvSpPr>
          <p:nvPr/>
        </p:nvSpPr>
        <p:spPr bwMode="auto">
          <a:xfrm>
            <a:off x="1676401" y="1295400"/>
            <a:ext cx="88169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6" name="Text Box 4"/>
          <p:cNvSpPr txBox="1">
            <a:spLocks noChangeArrowheads="1"/>
          </p:cNvSpPr>
          <p:nvPr/>
        </p:nvSpPr>
        <p:spPr bwMode="auto">
          <a:xfrm>
            <a:off x="1828801" y="168276"/>
            <a:ext cx="870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Helvetica"/>
                <a:cs typeface="Helvetica"/>
              </a:rPr>
              <a:t>Elements of successful grant applications</a:t>
            </a:r>
          </a:p>
        </p:txBody>
      </p:sp>
      <p:sp>
        <p:nvSpPr>
          <p:cNvPr id="1498121" name="Text Box 9"/>
          <p:cNvSpPr txBox="1">
            <a:spLocks noChangeArrowheads="1"/>
          </p:cNvSpPr>
          <p:nvPr/>
        </p:nvSpPr>
        <p:spPr bwMode="auto">
          <a:xfrm>
            <a:off x="1868312" y="903140"/>
            <a:ext cx="8799688" cy="489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Helvetica"/>
                <a:cs typeface="Helvetica"/>
              </a:rPr>
              <a:t>#1: Convince people that you are taking creative approaches to solve an important problem</a:t>
            </a:r>
          </a:p>
          <a:p>
            <a:pPr>
              <a:defRPr/>
            </a:pPr>
            <a:endParaRPr lang="en-US" sz="2800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#2: Make your excitement for the science come through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#3: Propose well-controlled experiments with a high level of rigor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sz="2800" b="1" dirty="0">
                <a:latin typeface="Helvetica"/>
                <a:cs typeface="Helvetica"/>
              </a:rPr>
              <a:t>#4: Convince people that you are particularly qualified to complete the work you propose</a:t>
            </a: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If people are not </a:t>
            </a:r>
            <a:r>
              <a:rPr lang="en-US" b="1" i="1" dirty="0">
                <a:latin typeface="Helvetica"/>
                <a:cs typeface="Helvetica"/>
              </a:rPr>
              <a:t>excited</a:t>
            </a:r>
            <a:r>
              <a:rPr lang="en-US" b="1" dirty="0">
                <a:latin typeface="Helvetica"/>
                <a:cs typeface="Helvetica"/>
              </a:rPr>
              <a:t> about what you are doing, you will not get scores that result in the project being funded.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sz="2800" b="1" dirty="0">
                <a:latin typeface="Helvetica"/>
                <a:cs typeface="Helvetica"/>
              </a:rPr>
              <a:t>Science is exciting – make your passion show!</a:t>
            </a:r>
          </a:p>
        </p:txBody>
      </p:sp>
      <p:sp>
        <p:nvSpPr>
          <p:cNvPr id="177155" name="Picture 1"/>
          <p:cNvSpPr>
            <a:spLocks noChangeAspect="1"/>
          </p:cNvSpPr>
          <p:nvPr/>
        </p:nvSpPr>
        <p:spPr bwMode="auto">
          <a:xfrm>
            <a:off x="1676401" y="1295400"/>
            <a:ext cx="88169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6" name="Text Box 4"/>
          <p:cNvSpPr txBox="1">
            <a:spLocks noChangeArrowheads="1"/>
          </p:cNvSpPr>
          <p:nvPr/>
        </p:nvSpPr>
        <p:spPr bwMode="auto">
          <a:xfrm>
            <a:off x="1828801" y="168276"/>
            <a:ext cx="870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Helvetica"/>
                <a:cs typeface="Helvetica"/>
              </a:rPr>
              <a:t>Process of grant review</a:t>
            </a:r>
          </a:p>
        </p:txBody>
      </p:sp>
      <p:sp>
        <p:nvSpPr>
          <p:cNvPr id="1498121" name="Text Box 9"/>
          <p:cNvSpPr txBox="1">
            <a:spLocks noChangeArrowheads="1"/>
          </p:cNvSpPr>
          <p:nvPr/>
        </p:nvSpPr>
        <p:spPr bwMode="auto">
          <a:xfrm>
            <a:off x="1868312" y="903140"/>
            <a:ext cx="8799688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Helvetica"/>
                <a:cs typeface="Helvetica"/>
              </a:rPr>
              <a:t>Only 3 people are assigned to carefully read your proposal: YOU NEED TO CONVINCE THESE PEOPLE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</a:t>
            </a:r>
            <a:endParaRPr lang="en-US" b="1" u="sng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Your reviewers are typically reviewing 8-10 proposals per panel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Helvetica"/>
                <a:cs typeface="Helvetica"/>
              </a:rPr>
              <a:t>MAKE THE REVIEWER’S JOB EASY</a:t>
            </a:r>
          </a:p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Helvetica"/>
                <a:cs typeface="Helvetica"/>
              </a:rPr>
              <a:t>	</a:t>
            </a:r>
            <a:r>
              <a:rPr lang="en-US" sz="2400" b="1" dirty="0">
                <a:solidFill>
                  <a:srgbClr val="000000"/>
                </a:solidFill>
                <a:latin typeface="Helvetica"/>
                <a:cs typeface="Helvetica"/>
              </a:rPr>
              <a:t>• Clear, well-labeled Figures</a:t>
            </a:r>
            <a:endParaRPr lang="en-US" b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Helvetica"/>
                <a:cs typeface="Helvetica"/>
              </a:rPr>
              <a:t>	</a:t>
            </a:r>
            <a:r>
              <a:rPr lang="en-US" sz="2400" b="1" dirty="0">
                <a:solidFill>
                  <a:srgbClr val="000000"/>
                </a:solidFill>
                <a:latin typeface="Helvetica"/>
                <a:cs typeface="Helvetica"/>
              </a:rPr>
              <a:t>• Clean text that addresses all key review criteria</a:t>
            </a:r>
          </a:p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Helvetica"/>
                <a:cs typeface="Helvetica"/>
              </a:rPr>
              <a:t>	• Carefully edit all writing</a:t>
            </a:r>
          </a:p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Helvetica"/>
                <a:cs typeface="Helvetica"/>
              </a:rPr>
              <a:t>		bad grammar/spelling, poor organization annoy reviewers</a:t>
            </a:r>
          </a:p>
          <a:p>
            <a:pPr>
              <a:defRPr/>
            </a:pPr>
            <a:endParaRPr lang="en-US" sz="2400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Give the reviewers what they need, so they want to </a:t>
            </a:r>
            <a:r>
              <a:rPr lang="en-US" sz="2400" b="1" u="sng" dirty="0">
                <a:solidFill>
                  <a:srgbClr val="FF0000"/>
                </a:solidFill>
                <a:latin typeface="Helvetica"/>
                <a:cs typeface="Helvetica"/>
              </a:rPr>
              <a:t>advocate for your grant</a:t>
            </a:r>
          </a:p>
        </p:txBody>
      </p:sp>
      <p:sp>
        <p:nvSpPr>
          <p:cNvPr id="177155" name="Picture 1"/>
          <p:cNvSpPr>
            <a:spLocks noChangeAspect="1"/>
          </p:cNvSpPr>
          <p:nvPr/>
        </p:nvSpPr>
        <p:spPr bwMode="auto">
          <a:xfrm>
            <a:off x="1676401" y="1295400"/>
            <a:ext cx="88169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6" name="Text Box 4"/>
          <p:cNvSpPr txBox="1">
            <a:spLocks noChangeArrowheads="1"/>
          </p:cNvSpPr>
          <p:nvPr/>
        </p:nvSpPr>
        <p:spPr bwMode="auto">
          <a:xfrm>
            <a:off x="1828801" y="168276"/>
            <a:ext cx="870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Helvetica"/>
                <a:cs typeface="Helvetica"/>
              </a:rPr>
              <a:t>General thoughts on grant review at the panel</a:t>
            </a:r>
          </a:p>
        </p:txBody>
      </p:sp>
      <p:sp>
        <p:nvSpPr>
          <p:cNvPr id="1498121" name="Text Box 9"/>
          <p:cNvSpPr txBox="1">
            <a:spLocks noChangeArrowheads="1"/>
          </p:cNvSpPr>
          <p:nvPr/>
        </p:nvSpPr>
        <p:spPr bwMode="auto">
          <a:xfrm>
            <a:off x="1868312" y="959585"/>
            <a:ext cx="8799688" cy="535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You need to get the assigned reviewers excited about your science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Their excitement in discussing your work gets panelists excited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They will focus on the highlights, and likely impact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Solid proposals that people aren’t overly excited about (issues of innovation or significance) get scores that don’t lead to funding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Flaws are emphasized during panel discussions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Flaws in approach are particularly fatal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Productivity of investigator and their ability to do the proposed work are key elements of grant review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Non-assigned reviewers sometimes identify additional flaws via scanning the Figures; additional discussion of flaws is bad for proposal scores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“Person X has already done something similar” 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“Overly ambitious”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Figures in your proposal can both guide the discussion and get people who did not read the proposal excited about your work</a:t>
            </a: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	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77155" name="Picture 1"/>
          <p:cNvSpPr>
            <a:spLocks noChangeAspect="1"/>
          </p:cNvSpPr>
          <p:nvPr/>
        </p:nvSpPr>
        <p:spPr bwMode="auto">
          <a:xfrm>
            <a:off x="1676401" y="1295400"/>
            <a:ext cx="88169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72C77-A2D9-B84F-939C-59C48FDF0A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187"/>
            <a:ext cx="12192000" cy="1166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8E42BD-8C37-3E42-99EE-09C47DC533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38" y="6212263"/>
            <a:ext cx="1371851" cy="5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6" name="Text Box 4"/>
          <p:cNvSpPr txBox="1">
            <a:spLocks noChangeArrowheads="1"/>
          </p:cNvSpPr>
          <p:nvPr/>
        </p:nvSpPr>
        <p:spPr bwMode="auto">
          <a:xfrm>
            <a:off x="1828801" y="168276"/>
            <a:ext cx="870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Helvetica"/>
                <a:cs typeface="Helvetica"/>
              </a:rPr>
              <a:t>Key components of grant applications</a:t>
            </a:r>
          </a:p>
        </p:txBody>
      </p:sp>
      <p:sp>
        <p:nvSpPr>
          <p:cNvPr id="1498121" name="Text Box 9"/>
          <p:cNvSpPr txBox="1">
            <a:spLocks noChangeArrowheads="1"/>
          </p:cNvSpPr>
          <p:nvPr/>
        </p:nvSpPr>
        <p:spPr bwMode="auto">
          <a:xfrm>
            <a:off x="1868312" y="903141"/>
            <a:ext cx="879968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Specific aims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The short-version summary of key work you are trying to achieve, will be present on your summary page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Often read (or at least skimmed) by much of the review panel; used as a point of emphasis in review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Your specific aims define what you are going to do: consider carefully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	Avoid “blah” words (“investigate” “examine”)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	Use action words (“identify” “develop”)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Typically 2-3 specific aims</a:t>
            </a:r>
            <a:r>
              <a:rPr lang="en-US" b="1" dirty="0">
                <a:latin typeface="Helvetica"/>
                <a:cs typeface="Helvetica"/>
              </a:rPr>
              <a:t>, depending on grant mechanism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	Try to define your specific aims early in the proposal writing process</a:t>
            </a:r>
            <a:r>
              <a:rPr lang="en-US" b="1" dirty="0">
                <a:latin typeface="Helvetica"/>
                <a:cs typeface="Helvetica"/>
              </a:rPr>
              <a:t>		</a:t>
            </a: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SAs identify broadly what you are going to do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	If you know what you want to do, your literature analysis and initial proposed experimental approach will have much more focus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	</a:t>
            </a:r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The literature analysis, as you are thinking deeply about a problem, is a critical time for creativity and developing new ideas and hypotheses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	Don’t hesitate to change your SAs as the proposal develops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Re-read your specific aims; ask colleagues for feedback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77155" name="Picture 1"/>
          <p:cNvSpPr>
            <a:spLocks noChangeAspect="1"/>
          </p:cNvSpPr>
          <p:nvPr/>
        </p:nvSpPr>
        <p:spPr bwMode="auto">
          <a:xfrm>
            <a:off x="1676401" y="1295400"/>
            <a:ext cx="88169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6" name="Text Box 4"/>
          <p:cNvSpPr txBox="1">
            <a:spLocks noChangeArrowheads="1"/>
          </p:cNvSpPr>
          <p:nvPr/>
        </p:nvSpPr>
        <p:spPr bwMode="auto">
          <a:xfrm>
            <a:off x="1828801" y="168276"/>
            <a:ext cx="870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Helvetica"/>
                <a:cs typeface="Helvetica"/>
              </a:rPr>
              <a:t>Key components of grant applications</a:t>
            </a:r>
          </a:p>
        </p:txBody>
      </p:sp>
      <p:sp>
        <p:nvSpPr>
          <p:cNvPr id="1498121" name="Text Box 9"/>
          <p:cNvSpPr txBox="1">
            <a:spLocks noChangeArrowheads="1"/>
          </p:cNvSpPr>
          <p:nvPr/>
        </p:nvSpPr>
        <p:spPr bwMode="auto">
          <a:xfrm>
            <a:off x="1868312" y="903141"/>
            <a:ext cx="879968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Background and significance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Overview of the highlights of the research area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It is </a:t>
            </a:r>
            <a:r>
              <a:rPr lang="en-US" b="1" i="1" dirty="0">
                <a:latin typeface="Helvetica"/>
                <a:cs typeface="Helvetica"/>
              </a:rPr>
              <a:t>not</a:t>
            </a:r>
            <a:r>
              <a:rPr lang="en-US" b="1" dirty="0">
                <a:latin typeface="Helvetica"/>
                <a:cs typeface="Helvetica"/>
              </a:rPr>
              <a:t> a complete literature review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Identify what is known/done previously, and what are the outstanding questions in this area: </a:t>
            </a: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why is what you will propose important?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Should intellectually set up the rest of the grant</a:t>
            </a:r>
          </a:p>
          <a:p>
            <a:pPr>
              <a:defRPr/>
            </a:pPr>
            <a:endParaRPr lang="en-US" b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Innovation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Brief statement that emphasizes where the grant is innovative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Should directly guide assigned reviewers’ innovation section</a:t>
            </a:r>
          </a:p>
          <a:p>
            <a:pPr>
              <a:defRPr/>
            </a:pPr>
            <a:endParaRPr lang="en-US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77155" name="Picture 1"/>
          <p:cNvSpPr>
            <a:spLocks noChangeAspect="1"/>
          </p:cNvSpPr>
          <p:nvPr/>
        </p:nvSpPr>
        <p:spPr bwMode="auto">
          <a:xfrm>
            <a:off x="1676401" y="1295400"/>
            <a:ext cx="88169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72C77-A2D9-B84F-939C-59C48FDF0A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187"/>
            <a:ext cx="12192000" cy="1166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8E42BD-8C37-3E42-99EE-09C47DC533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38" y="6212263"/>
            <a:ext cx="1371851" cy="5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6" name="Text Box 4"/>
          <p:cNvSpPr txBox="1">
            <a:spLocks noChangeArrowheads="1"/>
          </p:cNvSpPr>
          <p:nvPr/>
        </p:nvSpPr>
        <p:spPr bwMode="auto">
          <a:xfrm>
            <a:off x="1828801" y="168276"/>
            <a:ext cx="870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Helvetica"/>
                <a:cs typeface="Helvetica"/>
              </a:rPr>
              <a:t>Key components of grant applications</a:t>
            </a:r>
          </a:p>
        </p:txBody>
      </p:sp>
      <p:sp>
        <p:nvSpPr>
          <p:cNvPr id="1498121" name="Text Box 9"/>
          <p:cNvSpPr txBox="1">
            <a:spLocks noChangeArrowheads="1"/>
          </p:cNvSpPr>
          <p:nvPr/>
        </p:nvSpPr>
        <p:spPr bwMode="auto">
          <a:xfrm>
            <a:off x="950259" y="903141"/>
            <a:ext cx="1057835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Helvetica"/>
                <a:cs typeface="Helvetica"/>
              </a:rPr>
              <a:t>Research Strategy</a:t>
            </a:r>
            <a:endParaRPr lang="en-US" b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The core of the proposal, organized by specific aims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How are you going to test the hypotheses of the proposal?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		What control experiments will you use?</a:t>
            </a: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	</a:t>
            </a:r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The details matter</a:t>
            </a:r>
            <a:endParaRPr lang="en-US" b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i="1" dirty="0">
                <a:solidFill>
                  <a:srgbClr val="000000"/>
                </a:solidFill>
                <a:latin typeface="Helvetica"/>
                <a:cs typeface="Helvetica"/>
              </a:rPr>
              <a:t>		</a:t>
            </a:r>
            <a:r>
              <a:rPr lang="en-US" b="1" dirty="0">
                <a:solidFill>
                  <a:srgbClr val="008000"/>
                </a:solidFill>
                <a:latin typeface="Helvetica"/>
                <a:cs typeface="Helvetica"/>
              </a:rPr>
              <a:t>Feasibility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: have you or others done similar experiments? </a:t>
            </a:r>
            <a:r>
              <a:rPr lang="en-US" b="1" i="1" dirty="0">
                <a:solidFill>
                  <a:srgbClr val="000000"/>
                </a:solidFill>
                <a:latin typeface="Helvetica"/>
                <a:cs typeface="Helvetica"/>
              </a:rPr>
              <a:t>cite/show it!</a:t>
            </a:r>
            <a:endParaRPr lang="en-US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i="1" dirty="0">
                <a:solidFill>
                  <a:srgbClr val="000000"/>
                </a:solidFill>
                <a:latin typeface="Helvetica"/>
                <a:cs typeface="Helvetica"/>
              </a:rPr>
              <a:t>		</a:t>
            </a:r>
            <a:r>
              <a:rPr lang="en-US" b="1" dirty="0">
                <a:solidFill>
                  <a:srgbClr val="008000"/>
                </a:solidFill>
                <a:latin typeface="Helvetica"/>
                <a:cs typeface="Helvetica"/>
              </a:rPr>
              <a:t>Rigor and reproducibility</a:t>
            </a:r>
            <a:endParaRPr lang="en-US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Figures tell the story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: </a:t>
            </a: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use Figures early and often</a:t>
            </a: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		</a:t>
            </a:r>
            <a:r>
              <a:rPr lang="en-US" b="1" dirty="0">
                <a:latin typeface="Helvetica"/>
                <a:cs typeface="Helvetica"/>
              </a:rPr>
              <a:t>Figure legends: be clear exactly what is in the Figures</a:t>
            </a: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			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can also provide additional details on experiments </a:t>
            </a: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		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Be sure to call Figures from text (e.g. “we demonstrated (Figure C.3)”)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</a:t>
            </a:r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Have (and clearly label) alternative approaches	</a:t>
            </a:r>
          </a:p>
          <a:p>
            <a:pPr>
              <a:defRPr/>
            </a:pPr>
            <a:r>
              <a:rPr lang="en-US" b="1" i="1" dirty="0">
                <a:solidFill>
                  <a:srgbClr val="000000"/>
                </a:solidFill>
                <a:latin typeface="Helvetica"/>
                <a:cs typeface="Helvetica"/>
              </a:rPr>
              <a:t>		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What will you do if the initial approach doesn’t work? Do you have good backup plans in place?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Avoid overly dependent specific aims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	If specific aim 1 fails, does it doom specific aims 2 and/or 3?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Include preliminary data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endParaRPr lang="en-US" b="1" i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i="1" dirty="0">
                <a:solidFill>
                  <a:srgbClr val="000000"/>
                </a:solidFill>
                <a:latin typeface="Helvetica"/>
                <a:cs typeface="Helvetica"/>
              </a:rPr>
              <a:t>		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Demonstrates both feasibility of </a:t>
            </a:r>
            <a:r>
              <a:rPr lang="en-US" b="1" u="sng" dirty="0">
                <a:solidFill>
                  <a:srgbClr val="000000"/>
                </a:solidFill>
                <a:latin typeface="Helvetica"/>
                <a:cs typeface="Helvetica"/>
              </a:rPr>
              <a:t>you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 to do the experiments and of the hypotheses being tested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	Note: preliminary data must be well-controlled, reproducible, rigorous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	</a:t>
            </a:r>
            <a:r>
              <a:rPr lang="en-US" b="1" u="sng" dirty="0">
                <a:solidFill>
                  <a:srgbClr val="FF0000"/>
                </a:solidFill>
                <a:latin typeface="Helvetica"/>
                <a:cs typeface="Helvetica"/>
              </a:rPr>
              <a:t>Think about your research strategy in the context of the review process</a:t>
            </a:r>
          </a:p>
        </p:txBody>
      </p:sp>
      <p:sp>
        <p:nvSpPr>
          <p:cNvPr id="177155" name="Picture 1"/>
          <p:cNvSpPr>
            <a:spLocks noChangeAspect="1"/>
          </p:cNvSpPr>
          <p:nvPr/>
        </p:nvSpPr>
        <p:spPr bwMode="auto">
          <a:xfrm>
            <a:off x="1676401" y="1295400"/>
            <a:ext cx="88169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872C77-A2D9-B84F-939C-59C48FDF0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187"/>
            <a:ext cx="12192000" cy="116681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58D6C79-2C0F-084E-BF2F-9BBDEFA11578}"/>
              </a:ext>
            </a:extLst>
          </p:cNvPr>
          <p:cNvSpPr txBox="1">
            <a:spLocks/>
          </p:cNvSpPr>
          <p:nvPr/>
        </p:nvSpPr>
        <p:spPr>
          <a:xfrm>
            <a:off x="483612" y="501262"/>
            <a:ext cx="11708388" cy="4929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Faculty Early Career Development</a:t>
            </a:r>
          </a:p>
          <a:p>
            <a:pPr algn="l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Program (CAREER)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Solicitation NSF 20-525</a:t>
            </a:r>
          </a:p>
          <a:p>
            <a:pPr algn="l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NSF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Proposal &amp; Award Policies &amp; Procedures Guide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 (PAPPG)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NSF 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20-1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://www.nsf.gov/pubs/policydocs/pappg20_1/index.jsp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which is effective for proposals submitted, or due, on or after June 1, 2020.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algn="l"/>
            <a:endParaRPr lang="en-US" sz="2000" dirty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1800" dirty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1800" dirty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Helvetica Neue" charset="0"/>
                <a:ea typeface="Geneva" charset="0"/>
              </a:rPr>
              <a:t/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  <a:latin typeface="Helvetica Neue" charset="0"/>
                <a:ea typeface="Geneva" charset="0"/>
              </a:rPr>
            </a:br>
            <a:endParaRPr lang="en-US" sz="1800" dirty="0">
              <a:solidFill>
                <a:schemeClr val="accent1">
                  <a:lumMod val="75000"/>
                </a:schemeClr>
              </a:solidFill>
              <a:latin typeface="Helvetica Neue" charset="0"/>
              <a:ea typeface="Geneva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D8E42BD-8C37-3E42-99EE-09C47DC533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38" y="6212263"/>
            <a:ext cx="1371851" cy="5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872C77-A2D9-B84F-939C-59C48FDF0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187"/>
            <a:ext cx="12192000" cy="116681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58D6C79-2C0F-084E-BF2F-9BBDEFA11578}"/>
              </a:ext>
            </a:extLst>
          </p:cNvPr>
          <p:cNvSpPr txBox="1">
            <a:spLocks/>
          </p:cNvSpPr>
          <p:nvPr/>
        </p:nvSpPr>
        <p:spPr>
          <a:xfrm>
            <a:off x="333538" y="674684"/>
            <a:ext cx="11708388" cy="4929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National Resources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/>
                <a:ea typeface="Geneva" charset="0"/>
                <a:cs typeface="Arial"/>
              </a:rPr>
              <a:t>National Alliance for Broader Impacts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Broader Impacts Guiding Principles and Questions for National Science Foundation Proposals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https://broaderimpacts.net/wp-content/uploads/2016/05/nabi_guiding_principles.pdf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lvl="2"/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1200" dirty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Advancing the Societal Impacts of Research (ARIS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https://www.researchinsociety.org/about-us/aris</a:t>
            </a:r>
            <a:endParaRPr lang="en-US" sz="2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lvl="2"/>
            <a:r>
              <a:rPr lang="en-US" sz="2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/>
            </a:r>
            <a:br>
              <a:rPr lang="en-US" sz="2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</a:br>
            <a:endParaRPr lang="en-US" sz="2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D8E42BD-8C37-3E42-99EE-09C47DC533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38" y="6212263"/>
            <a:ext cx="1371851" cy="5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872C77-A2D9-B84F-939C-59C48FDF0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187"/>
            <a:ext cx="12192000" cy="116681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58D6C79-2C0F-084E-BF2F-9BBDEFA11578}"/>
              </a:ext>
            </a:extLst>
          </p:cNvPr>
          <p:cNvSpPr txBox="1">
            <a:spLocks/>
          </p:cNvSpPr>
          <p:nvPr/>
        </p:nvSpPr>
        <p:spPr>
          <a:xfrm>
            <a:off x="333538" y="674684"/>
            <a:ext cx="11708388" cy="4929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algn="l"/>
            <a:r>
              <a:rPr lang="en-US" sz="6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Institutional Resources</a:t>
            </a:r>
            <a:endParaRPr lang="en-US" sz="6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algn="l"/>
            <a:endParaRPr lang="en-US" sz="62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9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Center for Teaching and Effectiveness, Kevin Guidry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9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Partnership for Public Education, Elizabeth Farley- Ripple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9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DE Teachers Institute, Patricia Hermance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9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COE K-12 Education, Melissa Jurist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9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DE Sea Grant, Jame McCray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9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DE Biotechnology Institute, Mary Boggs</a:t>
            </a:r>
            <a:endParaRPr lang="en-US" sz="4900" dirty="0" smtClean="0"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lvl="2"/>
            <a:r>
              <a:rPr lang="en-US" sz="2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/>
            </a:r>
            <a:br>
              <a:rPr lang="en-US" sz="2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</a:br>
            <a:endParaRPr lang="en-US" sz="2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D8E42BD-8C37-3E42-99EE-09C47DC533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38" y="6212263"/>
            <a:ext cx="1371851" cy="5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872C77-A2D9-B84F-939C-59C48FDF0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187"/>
            <a:ext cx="12192000" cy="116681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58D6C79-2C0F-084E-BF2F-9BBDEFA11578}"/>
              </a:ext>
            </a:extLst>
          </p:cNvPr>
          <p:cNvSpPr txBox="1">
            <a:spLocks/>
          </p:cNvSpPr>
          <p:nvPr/>
        </p:nvSpPr>
        <p:spPr>
          <a:xfrm>
            <a:off x="333538" y="674684"/>
            <a:ext cx="11708388" cy="4929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algn="l"/>
            <a:r>
              <a:rPr lang="en-US" sz="6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Next Workshop and Assignment</a:t>
            </a:r>
            <a:endParaRPr lang="en-US" sz="6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algn="l"/>
            <a:endParaRPr lang="en-US" sz="62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9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4/27 Workshop:  Evaluation/Working w/consultants</a:t>
            </a:r>
          </a:p>
          <a:p>
            <a:pPr algn="l"/>
            <a:endParaRPr lang="en-US" sz="4900" dirty="0" smtClean="0"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9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5/08 Assignment:  Education/BI/Evaluation    </a:t>
            </a:r>
            <a:endParaRPr lang="en-US" sz="4900" dirty="0" smtClean="0"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Geneva" charset="0"/>
                <a:cs typeface="Arial"/>
              </a:rPr>
              <a:t>											</a:t>
            </a:r>
          </a:p>
          <a:p>
            <a:pPr algn="l"/>
            <a:endParaRPr lang="en-US" sz="2000" dirty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Geneva" charset="0"/>
                <a:cs typeface="Arial"/>
              </a:rPr>
              <a:t>										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Geneva" charset="0"/>
                <a:cs typeface="Arial"/>
              </a:rPr>
              <a:t>Be prepared to share your ideas </a:t>
            </a:r>
          </a:p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ea typeface="Geneva" charset="0"/>
                <a:cs typeface="Arial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Geneva" charset="0"/>
                <a:cs typeface="Arial"/>
              </a:rPr>
              <a:t>										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  <a:latin typeface="Arial"/>
                <a:ea typeface="Geneva" charset="0"/>
                <a:cs typeface="Arial"/>
              </a:rPr>
              <a:t>for outreach at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Geneva" charset="0"/>
                <a:cs typeface="Arial"/>
              </a:rPr>
              <a:t>the 4/27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Geneva" charset="0"/>
                <a:cs typeface="Arial"/>
              </a:rPr>
              <a:t>th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Geneva" charset="0"/>
                <a:cs typeface="Arial"/>
              </a:rPr>
              <a:t> workshop</a:t>
            </a:r>
          </a:p>
          <a:p>
            <a:pPr algn="l"/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Geneva" charset="0"/>
                <a:cs typeface="Arial"/>
              </a:rPr>
              <a:t>											</a:t>
            </a:r>
          </a:p>
          <a:p>
            <a:pPr algn="l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algn="l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  <a:p>
            <a:pPr lvl="2"/>
            <a:r>
              <a:rPr lang="en-US" sz="2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/>
            </a:r>
            <a:br>
              <a:rPr lang="en-US" sz="2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</a:br>
            <a:endParaRPr lang="en-US" sz="2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D8E42BD-8C37-3E42-99EE-09C47DC533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38" y="6212263"/>
            <a:ext cx="1371851" cy="558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8" y="3494173"/>
            <a:ext cx="4720600" cy="2554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916" y="4771505"/>
            <a:ext cx="116379" cy="91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872C77-A2D9-B84F-939C-59C48FDF0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187"/>
            <a:ext cx="12192000" cy="11668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961A34-CFA1-964C-AA28-05D3CFBCFF52}"/>
              </a:ext>
            </a:extLst>
          </p:cNvPr>
          <p:cNvSpPr/>
          <p:nvPr/>
        </p:nvSpPr>
        <p:spPr>
          <a:xfrm>
            <a:off x="1710120" y="570586"/>
            <a:ext cx="8771760" cy="4937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EDAF1B-36E2-024E-AEAE-44301AF8EBC7}"/>
              </a:ext>
            </a:extLst>
          </p:cNvPr>
          <p:cNvSpPr txBox="1">
            <a:spLocks/>
          </p:cNvSpPr>
          <p:nvPr/>
        </p:nvSpPr>
        <p:spPr>
          <a:xfrm>
            <a:off x="3006202" y="2334329"/>
            <a:ext cx="6179596" cy="2632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Helvetica"/>
                <a:ea typeface="Geneva" charset="0"/>
                <a:cs typeface="Helvetica"/>
              </a:rPr>
              <a:t>Thank you 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Helvetica"/>
                <a:ea typeface="Geneva" charset="0"/>
                <a:cs typeface="Helvetica"/>
              </a:rPr>
            </a:b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Helvetica"/>
                <a:ea typeface="Geneva" charset="0"/>
                <a:cs typeface="Helvetica"/>
              </a:rPr>
              <a:t>for attending</a:t>
            </a:r>
          </a:p>
          <a:p>
            <a:pPr algn="l"/>
            <a:endParaRPr lang="en-US" sz="1050" dirty="0">
              <a:solidFill>
                <a:schemeClr val="accent1">
                  <a:lumMod val="75000"/>
                </a:schemeClr>
              </a:solidFill>
              <a:latin typeface="Arial"/>
              <a:ea typeface="Geneva" charset="0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9DAFC4-D454-F447-A0D1-C8A4C31962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361" y="1177757"/>
            <a:ext cx="2337279" cy="9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740" y="6575455"/>
            <a:ext cx="625345" cy="66151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364" spc="158" dirty="0">
                <a:solidFill>
                  <a:srgbClr val="9BA1A0"/>
                </a:solidFill>
                <a:latin typeface="Arial Black"/>
                <a:cs typeface="Arial Black"/>
              </a:rPr>
              <a:t>RE SE </a:t>
            </a:r>
            <a:r>
              <a:rPr sz="364" spc="127" dirty="0">
                <a:solidFill>
                  <a:srgbClr val="9BA1A0"/>
                </a:solidFill>
                <a:latin typeface="Arial Black"/>
                <a:cs typeface="Arial Black"/>
              </a:rPr>
              <a:t>A </a:t>
            </a:r>
            <a:r>
              <a:rPr sz="364" spc="161" dirty="0">
                <a:solidFill>
                  <a:srgbClr val="9BA1A0"/>
                </a:solidFill>
                <a:latin typeface="Arial Black"/>
                <a:cs typeface="Arial Black"/>
              </a:rPr>
              <a:t>RC</a:t>
            </a:r>
            <a:r>
              <a:rPr sz="364" spc="76" dirty="0">
                <a:solidFill>
                  <a:srgbClr val="9BA1A0"/>
                </a:solidFill>
                <a:latin typeface="Arial Black"/>
                <a:cs typeface="Arial Black"/>
              </a:rPr>
              <a:t> </a:t>
            </a:r>
            <a:r>
              <a:rPr sz="364" spc="143" dirty="0">
                <a:solidFill>
                  <a:srgbClr val="9BA1A0"/>
                </a:solidFill>
                <a:latin typeface="Arial Black"/>
                <a:cs typeface="Arial Black"/>
              </a:rPr>
              <a:t>H </a:t>
            </a:r>
            <a:r>
              <a:rPr sz="364" spc="42" dirty="0">
                <a:solidFill>
                  <a:srgbClr val="9BA1A0"/>
                </a:solidFill>
                <a:latin typeface="Arial Black"/>
                <a:cs typeface="Arial Black"/>
              </a:rPr>
              <a:t> </a:t>
            </a:r>
            <a:endParaRPr sz="364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39817"/>
              </p:ext>
            </p:extLst>
          </p:nvPr>
        </p:nvGraphicFramePr>
        <p:xfrm>
          <a:off x="248739" y="1210757"/>
          <a:ext cx="11738214" cy="5610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6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0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r>
                        <a:rPr sz="2000" spc="-29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10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untenured</a:t>
                      </a:r>
                      <a:r>
                        <a:rPr sz="2000" spc="-14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9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r>
                        <a:rPr sz="2000" spc="-10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00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2000" spc="-180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20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</a:t>
                      </a:r>
                      <a:r>
                        <a:rPr sz="2000" spc="80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60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5" marB="0">
                    <a:lnR w="28575">
                      <a:solidFill>
                        <a:srgbClr val="202020"/>
                      </a:solidFill>
                      <a:prstDash val="solid"/>
                    </a:lnR>
                    <a:lnB w="28575">
                      <a:solidFill>
                        <a:srgbClr val="2020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2588" marR="374650" indent="-1652588">
                        <a:lnSpc>
                          <a:spcPct val="106000"/>
                        </a:lnSpc>
                        <a:spcBef>
                          <a:spcPts val="1664"/>
                        </a:spcBef>
                      </a:pPr>
                      <a:r>
                        <a:rPr lang="en-US" sz="2000" spc="100" dirty="0" smtClean="0">
                          <a:solidFill>
                            <a:srgbClr val="25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sz="2000" spc="100" dirty="0" smtClean="0">
                          <a:solidFill>
                            <a:srgbClr val="25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</a:t>
                      </a:r>
                      <a:r>
                        <a:rPr sz="2000" spc="-90" dirty="0" smtClean="0">
                          <a:solidFill>
                            <a:srgbClr val="25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40" dirty="0">
                          <a:solidFill>
                            <a:srgbClr val="25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sz="2000" spc="-240" dirty="0">
                          <a:solidFill>
                            <a:srgbClr val="25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14" dirty="0">
                          <a:solidFill>
                            <a:srgbClr val="25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eligibility</a:t>
                      </a:r>
                      <a:r>
                        <a:rPr sz="2000" spc="-195" dirty="0">
                          <a:solidFill>
                            <a:srgbClr val="25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05" dirty="0">
                          <a:solidFill>
                            <a:srgbClr val="25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requirements</a:t>
                      </a:r>
                      <a:r>
                        <a:rPr sz="2000" spc="-250" dirty="0">
                          <a:solidFill>
                            <a:srgbClr val="25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95" dirty="0">
                          <a:solidFill>
                            <a:srgbClr val="25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r>
                        <a:rPr sz="2000" spc="-260" dirty="0">
                          <a:solidFill>
                            <a:srgbClr val="25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55" dirty="0">
                          <a:solidFill>
                            <a:srgbClr val="25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2000" spc="-120" dirty="0">
                          <a:solidFill>
                            <a:srgbClr val="25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10" dirty="0">
                          <a:solidFill>
                            <a:srgbClr val="25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 </a:t>
                      </a:r>
                      <a:r>
                        <a:rPr sz="2000" spc="35" dirty="0">
                          <a:solidFill>
                            <a:srgbClr val="25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submission</a:t>
                      </a:r>
                      <a:r>
                        <a:rPr sz="2000" spc="-195" dirty="0">
                          <a:solidFill>
                            <a:srgbClr val="25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70" dirty="0">
                          <a:solidFill>
                            <a:srgbClr val="25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8226" marB="0">
                    <a:lnL w="28575">
                      <a:solidFill>
                        <a:srgbClr val="202020"/>
                      </a:solidFill>
                      <a:prstDash val="solid"/>
                    </a:lnL>
                    <a:lnB w="28575">
                      <a:solidFill>
                        <a:srgbClr val="2020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13970" algn="ctr">
                        <a:lnSpc>
                          <a:spcPct val="100000"/>
                        </a:lnSpc>
                      </a:pPr>
                      <a:r>
                        <a:rPr sz="2000" spc="35" dirty="0">
                          <a:solidFill>
                            <a:srgbClr val="2728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Tenure</a:t>
                      </a:r>
                      <a:r>
                        <a:rPr sz="2000" spc="-220" dirty="0">
                          <a:solidFill>
                            <a:srgbClr val="2728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90" dirty="0">
                          <a:solidFill>
                            <a:srgbClr val="2728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</a:t>
                      </a:r>
                      <a:r>
                        <a:rPr sz="2000" spc="-30" dirty="0">
                          <a:solidFill>
                            <a:srgbClr val="2728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30" dirty="0">
                          <a:solidFill>
                            <a:srgbClr val="2728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2000" spc="-225" dirty="0">
                          <a:solidFill>
                            <a:srgbClr val="2728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00" dirty="0">
                          <a:solidFill>
                            <a:srgbClr val="2728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equivalent</a:t>
                      </a:r>
                      <a:r>
                        <a:rPr sz="2000" spc="-225" dirty="0">
                          <a:solidFill>
                            <a:srgbClr val="2728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05" dirty="0">
                          <a:solidFill>
                            <a:srgbClr val="2728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70" marB="0">
                    <a:lnR w="28575">
                      <a:solidFill>
                        <a:srgbClr val="202020"/>
                      </a:solidFill>
                      <a:prstDash val="solid"/>
                    </a:lnR>
                    <a:lnT w="28575">
                      <a:solidFill>
                        <a:srgbClr val="202020"/>
                      </a:solidFill>
                      <a:prstDash val="solid"/>
                    </a:lnT>
                    <a:lnB w="28575">
                      <a:solidFill>
                        <a:srgbClr val="2020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1015" marR="516255" indent="-2549525">
                        <a:lnSpc>
                          <a:spcPct val="106000"/>
                        </a:lnSpc>
                        <a:spcBef>
                          <a:spcPts val="1664"/>
                        </a:spcBef>
                      </a:pPr>
                      <a:r>
                        <a:rPr sz="2000" spc="254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sz="2000" spc="-150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3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least</a:t>
                      </a:r>
                      <a:r>
                        <a:rPr sz="2000" spc="-12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r>
                        <a:rPr sz="2000" spc="-160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3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tenure</a:t>
                      </a:r>
                      <a:r>
                        <a:rPr sz="2000" spc="-27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00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</a:t>
                      </a:r>
                      <a:r>
                        <a:rPr sz="2000" spc="-13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80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2000" spc="-15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80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equivalent  </a:t>
                      </a:r>
                      <a:r>
                        <a:rPr sz="2000" spc="10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8226" marB="0">
                    <a:lnL w="28575">
                      <a:solidFill>
                        <a:srgbClr val="202020"/>
                      </a:solidFill>
                      <a:prstDash val="solid"/>
                    </a:lnL>
                    <a:lnT w="28575">
                      <a:solidFill>
                        <a:srgbClr val="202020"/>
                      </a:solidFill>
                      <a:prstDash val="solid"/>
                    </a:lnT>
                    <a:lnB w="28575">
                      <a:solidFill>
                        <a:srgbClr val="2020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833"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2000" spc="170" dirty="0">
                          <a:solidFill>
                            <a:srgbClr val="2728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</a:t>
                      </a:r>
                      <a:r>
                        <a:rPr sz="2000" spc="-165" dirty="0">
                          <a:solidFill>
                            <a:srgbClr val="2728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40" dirty="0">
                          <a:solidFill>
                            <a:srgbClr val="2728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deadlines</a:t>
                      </a:r>
                      <a:r>
                        <a:rPr sz="2000" spc="-190" dirty="0">
                          <a:solidFill>
                            <a:srgbClr val="2728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35" dirty="0">
                          <a:solidFill>
                            <a:srgbClr val="2728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2000" spc="-160" dirty="0">
                          <a:solidFill>
                            <a:srgbClr val="2728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25" dirty="0">
                          <a:solidFill>
                            <a:srgbClr val="2728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</a:t>
                      </a:r>
                      <a:r>
                        <a:rPr sz="2000" spc="-220" dirty="0">
                          <a:solidFill>
                            <a:srgbClr val="2728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40" dirty="0">
                          <a:solidFill>
                            <a:srgbClr val="2728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Directorate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4014" marB="0">
                    <a:lnR w="28575">
                      <a:solidFill>
                        <a:srgbClr val="202020"/>
                      </a:solidFill>
                      <a:prstDash val="solid"/>
                    </a:lnR>
                    <a:lnT w="28575">
                      <a:solidFill>
                        <a:srgbClr val="202020"/>
                      </a:solidFill>
                      <a:prstDash val="solid"/>
                    </a:lnT>
                    <a:lnB w="28575">
                      <a:solidFill>
                        <a:srgbClr val="2020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2965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27, 2020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all Directorates</a:t>
                      </a:r>
                    </a:p>
                  </a:txBody>
                  <a:tcPr marL="0" marR="0" marT="144014" marB="0">
                    <a:lnL w="28575">
                      <a:solidFill>
                        <a:srgbClr val="202020"/>
                      </a:solidFill>
                      <a:prstDash val="solid"/>
                    </a:lnL>
                    <a:lnT w="28575">
                      <a:solidFill>
                        <a:srgbClr val="202020"/>
                      </a:solidFill>
                      <a:prstDash val="solid"/>
                    </a:lnT>
                    <a:lnB w="28575">
                      <a:solidFill>
                        <a:srgbClr val="2020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1666">
                <a:tc>
                  <a:txBody>
                    <a:bodyPr/>
                    <a:lstStyle/>
                    <a:p>
                      <a:pPr marL="300355" marR="324485" algn="ctr">
                        <a:lnSpc>
                          <a:spcPct val="106000"/>
                        </a:lnSpc>
                        <a:spcBef>
                          <a:spcPts val="1664"/>
                        </a:spcBef>
                      </a:pPr>
                      <a:r>
                        <a:rPr sz="2000" spc="30" dirty="0">
                          <a:solidFill>
                            <a:srgbClr val="24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Separate</a:t>
                      </a:r>
                      <a:r>
                        <a:rPr sz="2000" spc="-275" dirty="0">
                          <a:solidFill>
                            <a:srgbClr val="24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50" dirty="0">
                          <a:solidFill>
                            <a:srgbClr val="24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sections</a:t>
                      </a:r>
                      <a:r>
                        <a:rPr sz="2000" spc="-240" dirty="0">
                          <a:solidFill>
                            <a:srgbClr val="24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60" dirty="0">
                          <a:solidFill>
                            <a:srgbClr val="24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titled</a:t>
                      </a:r>
                      <a:r>
                        <a:rPr sz="2000" spc="125" dirty="0">
                          <a:solidFill>
                            <a:srgbClr val="24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80" dirty="0">
                          <a:solidFill>
                            <a:srgbClr val="24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Intellectual</a:t>
                      </a:r>
                      <a:r>
                        <a:rPr sz="2000" spc="30" dirty="0">
                          <a:solidFill>
                            <a:srgbClr val="24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75" dirty="0">
                          <a:solidFill>
                            <a:srgbClr val="24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Merit  </a:t>
                      </a:r>
                      <a:r>
                        <a:rPr sz="2000" spc="10" dirty="0">
                          <a:solidFill>
                            <a:srgbClr val="24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sz="2000" spc="65" dirty="0">
                          <a:solidFill>
                            <a:srgbClr val="24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Broader </a:t>
                      </a:r>
                      <a:r>
                        <a:rPr sz="2000" spc="20" dirty="0">
                          <a:solidFill>
                            <a:srgbClr val="24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 </a:t>
                      </a:r>
                      <a:r>
                        <a:rPr sz="2000" spc="100" dirty="0">
                          <a:solidFill>
                            <a:srgbClr val="24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</a:t>
                      </a:r>
                      <a:r>
                        <a:rPr sz="2000" spc="120" dirty="0">
                          <a:solidFill>
                            <a:srgbClr val="24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sz="2000" spc="150" dirty="0">
                          <a:solidFill>
                            <a:srgbClr val="24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 </a:t>
                      </a:r>
                      <a:r>
                        <a:rPr sz="2000" spc="60" dirty="0">
                          <a:solidFill>
                            <a:srgbClr val="24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sz="2000" spc="-270" dirty="0">
                          <a:solidFill>
                            <a:srgbClr val="24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10" dirty="0">
                          <a:solidFill>
                            <a:srgbClr val="24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8226" marB="0">
                    <a:lnR w="28575">
                      <a:solidFill>
                        <a:srgbClr val="202020"/>
                      </a:solidFill>
                      <a:prstDash val="solid"/>
                    </a:lnR>
                    <a:lnT w="28575">
                      <a:solidFill>
                        <a:srgbClr val="202020"/>
                      </a:solidFill>
                      <a:prstDash val="solid"/>
                    </a:lnT>
                    <a:lnB w="28575">
                      <a:solidFill>
                        <a:srgbClr val="2020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0" marR="474980" algn="ctr">
                        <a:lnSpc>
                          <a:spcPct val="106000"/>
                        </a:lnSpc>
                        <a:spcBef>
                          <a:spcPts val="1664"/>
                        </a:spcBef>
                      </a:pPr>
                      <a:r>
                        <a:rPr sz="2000" spc="35" dirty="0">
                          <a:solidFill>
                            <a:srgbClr val="25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Separate</a:t>
                      </a:r>
                      <a:r>
                        <a:rPr sz="2000" spc="-290" dirty="0">
                          <a:solidFill>
                            <a:srgbClr val="25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90" dirty="0">
                          <a:solidFill>
                            <a:srgbClr val="25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r>
                        <a:rPr sz="2000" spc="-315" dirty="0">
                          <a:solidFill>
                            <a:srgbClr val="25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55" dirty="0">
                          <a:solidFill>
                            <a:srgbClr val="25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titled</a:t>
                      </a:r>
                      <a:r>
                        <a:rPr sz="2000" spc="80" dirty="0">
                          <a:solidFill>
                            <a:srgbClr val="25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65" dirty="0">
                          <a:solidFill>
                            <a:srgbClr val="25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Broader</a:t>
                      </a:r>
                      <a:r>
                        <a:rPr sz="2000" spc="-25" dirty="0">
                          <a:solidFill>
                            <a:srgbClr val="25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30" dirty="0">
                          <a:solidFill>
                            <a:srgbClr val="25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  </a:t>
                      </a:r>
                      <a:r>
                        <a:rPr sz="2000" spc="114" dirty="0">
                          <a:solidFill>
                            <a:srgbClr val="25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</a:t>
                      </a:r>
                      <a:r>
                        <a:rPr sz="2000" spc="145" dirty="0">
                          <a:solidFill>
                            <a:srgbClr val="25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sz="2000" spc="165" dirty="0">
                          <a:solidFill>
                            <a:srgbClr val="25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sz="2000" spc="60" dirty="0">
                          <a:solidFill>
                            <a:srgbClr val="25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</a:t>
                      </a:r>
                      <a:r>
                        <a:rPr sz="2000" spc="114" dirty="0">
                          <a:solidFill>
                            <a:srgbClr val="25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 </a:t>
                      </a:r>
                      <a:r>
                        <a:rPr sz="2000" spc="60" dirty="0">
                          <a:solidFill>
                            <a:srgbClr val="25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(eliminated </a:t>
                      </a:r>
                      <a:r>
                        <a:rPr sz="2000" spc="95" dirty="0">
                          <a:solidFill>
                            <a:srgbClr val="25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Intellectual</a:t>
                      </a:r>
                      <a:r>
                        <a:rPr sz="2000" spc="-135" dirty="0">
                          <a:solidFill>
                            <a:srgbClr val="25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25" dirty="0">
                          <a:solidFill>
                            <a:srgbClr val="2525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Merit)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8226" marB="0">
                    <a:lnL w="28575">
                      <a:solidFill>
                        <a:srgbClr val="202020"/>
                      </a:solidFill>
                      <a:prstDash val="solid"/>
                    </a:lnL>
                    <a:lnT w="28575">
                      <a:solidFill>
                        <a:srgbClr val="202020"/>
                      </a:solidFill>
                      <a:prstDash val="solid"/>
                    </a:lnT>
                    <a:lnB w="28575">
                      <a:solidFill>
                        <a:srgbClr val="2020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6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89430" marR="290830" indent="-1478280">
                        <a:lnSpc>
                          <a:spcPct val="106000"/>
                        </a:lnSpc>
                      </a:pPr>
                      <a:r>
                        <a:rPr sz="2000" spc="3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Biosketch</a:t>
                      </a:r>
                      <a:r>
                        <a:rPr sz="2000" spc="-150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2000" spc="-10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4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  <a:r>
                        <a:rPr sz="2000" spc="-14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70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r>
                        <a:rPr sz="2000" spc="40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Pending</a:t>
                      </a:r>
                      <a:r>
                        <a:rPr sz="2000" spc="-28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0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</a:t>
                      </a:r>
                      <a:endParaRPr lang="en-US" sz="2000" spc="105" dirty="0" smtClean="0">
                        <a:solidFill>
                          <a:srgbClr val="2727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89430" marR="290830" indent="-1478280">
                        <a:lnSpc>
                          <a:spcPct val="106000"/>
                        </a:lnSpc>
                      </a:pPr>
                      <a:r>
                        <a:rPr lang="en-US" sz="2000" spc="105" baseline="0" dirty="0" smtClean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sz="2000" spc="135" dirty="0" smtClean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sz="2000" spc="70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</a:t>
                      </a:r>
                      <a:r>
                        <a:rPr sz="2000" spc="-15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NSF</a:t>
                      </a:r>
                      <a:r>
                        <a:rPr sz="2000" spc="-425" dirty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spc="-425" dirty="0" smtClean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55" dirty="0" smtClean="0">
                          <a:solidFill>
                            <a:srgbClr val="2727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95" marB="0">
                    <a:lnR w="28575">
                      <a:solidFill>
                        <a:srgbClr val="202020"/>
                      </a:solidFill>
                      <a:prstDash val="solid"/>
                    </a:lnR>
                    <a:lnT w="28575">
                      <a:solidFill>
                        <a:srgbClr val="2020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0990" marR="290830" algn="ctr">
                        <a:lnSpc>
                          <a:spcPct val="103000"/>
                        </a:lnSpc>
                        <a:spcBef>
                          <a:spcPts val="1764"/>
                        </a:spcBef>
                      </a:pPr>
                      <a:r>
                        <a:rPr sz="2000" spc="45" dirty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Biosketch</a:t>
                      </a:r>
                      <a:r>
                        <a:rPr sz="2000" spc="-120" dirty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0" dirty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2000" spc="-160" dirty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35" dirty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  <a:r>
                        <a:rPr sz="2000" spc="-15" dirty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70" dirty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r>
                        <a:rPr sz="2000" spc="-15" dirty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5" dirty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Pending</a:t>
                      </a:r>
                      <a:r>
                        <a:rPr sz="2000" spc="-265" dirty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05" dirty="0" smtClean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 </a:t>
                      </a:r>
                      <a:r>
                        <a:rPr sz="2000" spc="114" dirty="0" smtClean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 </a:t>
                      </a:r>
                      <a:r>
                        <a:rPr sz="2000" spc="45" dirty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</a:t>
                      </a:r>
                      <a:r>
                        <a:rPr sz="2000" spc="75" dirty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prepared </a:t>
                      </a:r>
                      <a:r>
                        <a:rPr sz="2000" spc="155" dirty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</a:t>
                      </a:r>
                      <a:r>
                        <a:rPr sz="2000" spc="-10" dirty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SciENcv </a:t>
                      </a:r>
                      <a:r>
                        <a:rPr sz="2000" spc="170" dirty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sz="2000" spc="-5" dirty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PDF  </a:t>
                      </a:r>
                      <a:r>
                        <a:rPr sz="2000" spc="105" dirty="0">
                          <a:solidFill>
                            <a:srgbClr val="252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template </a:t>
                      </a:r>
                      <a:r>
                        <a:rPr lang="en-US" sz="2000" dirty="0" smtClean="0">
                          <a:hlinkClick r:id="rId2"/>
                        </a:rPr>
                        <a:t>https://www.research.gov/common/attachment/Desktop/SciENcv-FAQs.pdf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5927" marB="0">
                    <a:lnL w="28575">
                      <a:solidFill>
                        <a:srgbClr val="202020"/>
                      </a:solidFill>
                      <a:prstDash val="solid"/>
                    </a:lnL>
                    <a:lnT w="28575">
                      <a:solidFill>
                        <a:srgbClr val="20202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738" y="66500"/>
            <a:ext cx="11139698" cy="971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911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NOTABLE CHANGES FOR </a:t>
            </a:r>
            <a:r>
              <a:rPr lang="en-US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CAREER COMPETITION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0" y="6035040"/>
            <a:ext cx="824210" cy="78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9778" y="1227322"/>
            <a:ext cx="8664222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Helvetica"/>
                <a:cs typeface="Helvetica"/>
              </a:rPr>
              <a:t>NSF: Broader Impacts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Helvetica"/>
                <a:cs typeface="Helvetica"/>
              </a:rPr>
              <a:t>Neal Zondlo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72C77-A2D9-B84F-939C-59C48FDF0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187"/>
            <a:ext cx="12192000" cy="1166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8E42BD-8C37-3E42-99EE-09C47DC533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38" y="6212263"/>
            <a:ext cx="1371851" cy="5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6" name="Text Box 4"/>
          <p:cNvSpPr txBox="1">
            <a:spLocks noChangeArrowheads="1"/>
          </p:cNvSpPr>
          <p:nvPr/>
        </p:nvSpPr>
        <p:spPr bwMode="auto">
          <a:xfrm>
            <a:off x="1828801" y="168276"/>
            <a:ext cx="870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Helvetica"/>
                <a:cs typeface="Helvetica"/>
              </a:rPr>
              <a:t>Broader impacts</a:t>
            </a:r>
          </a:p>
        </p:txBody>
      </p:sp>
      <p:sp>
        <p:nvSpPr>
          <p:cNvPr id="1498121" name="Text Box 9"/>
          <p:cNvSpPr txBox="1">
            <a:spLocks noChangeArrowheads="1"/>
          </p:cNvSpPr>
          <p:nvPr/>
        </p:nvSpPr>
        <p:spPr bwMode="auto">
          <a:xfrm>
            <a:off x="1868312" y="903140"/>
            <a:ext cx="8610600" cy="470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NSF proposals are judged on two key criteria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Intellectual merit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Broader impacts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One-page proposal summary contains 3 paragraphs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Overall summary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Intellectual merit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Broader impacts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Proposal reviews are organized around explicit discussion of two elements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Intellectual merit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Broader impacts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  <a:latin typeface="Helvetica"/>
                <a:cs typeface="Helvetica"/>
              </a:rPr>
              <a:t>How effectively you address the broader impacts is a critical component to success at NSF</a:t>
            </a:r>
          </a:p>
        </p:txBody>
      </p:sp>
      <p:sp>
        <p:nvSpPr>
          <p:cNvPr id="177155" name="Picture 1"/>
          <p:cNvSpPr>
            <a:spLocks noChangeAspect="1"/>
          </p:cNvSpPr>
          <p:nvPr/>
        </p:nvSpPr>
        <p:spPr bwMode="auto">
          <a:xfrm>
            <a:off x="1676401" y="1295400"/>
            <a:ext cx="88169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72C77-A2D9-B84F-939C-59C48FDF0A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187"/>
            <a:ext cx="12192000" cy="1166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8E42BD-8C37-3E42-99EE-09C47DC533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38" y="6212263"/>
            <a:ext cx="1371851" cy="5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6" name="Text Box 4"/>
          <p:cNvSpPr txBox="1">
            <a:spLocks noChangeArrowheads="1"/>
          </p:cNvSpPr>
          <p:nvPr/>
        </p:nvSpPr>
        <p:spPr bwMode="auto">
          <a:xfrm>
            <a:off x="1828801" y="168276"/>
            <a:ext cx="870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Helvetica"/>
                <a:cs typeface="Helvetica"/>
              </a:rPr>
              <a:t>Broader impacts</a:t>
            </a:r>
          </a:p>
        </p:txBody>
      </p:sp>
      <p:sp>
        <p:nvSpPr>
          <p:cNvPr id="1498121" name="Text Box 9"/>
          <p:cNvSpPr txBox="1">
            <a:spLocks noChangeArrowheads="1"/>
          </p:cNvSpPr>
          <p:nvPr/>
        </p:nvSpPr>
        <p:spPr bwMode="auto">
          <a:xfrm>
            <a:off x="1868312" y="903140"/>
            <a:ext cx="8610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NSF CAREER: integration of education and research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An educational or outreach proposal is a critical part of the CAREER program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Below-average or weak educational proposal = no CAREER grant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(see review criteria on last page)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These components are discussed in the context of your overall proposal, both in initial discussions and in the final summary statements: 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these elements will be front and center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These are expected to have an impact outside of your research program</a:t>
            </a:r>
          </a:p>
        </p:txBody>
      </p:sp>
      <p:sp>
        <p:nvSpPr>
          <p:cNvPr id="177155" name="Picture 1"/>
          <p:cNvSpPr>
            <a:spLocks noChangeAspect="1"/>
          </p:cNvSpPr>
          <p:nvPr/>
        </p:nvSpPr>
        <p:spPr bwMode="auto">
          <a:xfrm>
            <a:off x="1676401" y="1295400"/>
            <a:ext cx="88169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72C77-A2D9-B84F-939C-59C48FDF0A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187"/>
            <a:ext cx="12192000" cy="1166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8E42BD-8C37-3E42-99EE-09C47DC533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38" y="6212263"/>
            <a:ext cx="1371851" cy="5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6" name="Text Box 4"/>
          <p:cNvSpPr txBox="1">
            <a:spLocks noChangeArrowheads="1"/>
          </p:cNvSpPr>
          <p:nvPr/>
        </p:nvSpPr>
        <p:spPr bwMode="auto">
          <a:xfrm>
            <a:off x="1828801" y="168276"/>
            <a:ext cx="870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Helvetica"/>
                <a:cs typeface="Helvetica"/>
              </a:rPr>
              <a:t>Educational proposal</a:t>
            </a:r>
          </a:p>
        </p:txBody>
      </p:sp>
      <p:sp>
        <p:nvSpPr>
          <p:cNvPr id="1498121" name="Text Box 9"/>
          <p:cNvSpPr txBox="1">
            <a:spLocks noChangeArrowheads="1"/>
          </p:cNvSpPr>
          <p:nvPr/>
        </p:nvSpPr>
        <p:spPr bwMode="auto">
          <a:xfrm>
            <a:off x="1868312" y="903141"/>
            <a:ext cx="8610600" cy="535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Scope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must be achievable</a:t>
            </a: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	must be reasonable in scope</a:t>
            </a:r>
            <a:r>
              <a:rPr lang="en-US" b="1" dirty="0">
                <a:latin typeface="Helvetica"/>
                <a:cs typeface="Helvetica"/>
              </a:rPr>
              <a:t> </a:t>
            </a: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		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too small a commitment: does not impress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	too large a commitment: will detract from main plan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	find a Goldilocks level of commitment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must result in a clear, definable outcome(s)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	vague goals = insufficient commitment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Typically 2-3 pages out of a typical 15-page proposal; 2-5 pages in a CAREER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Important: the educational proposal will </a:t>
            </a:r>
            <a:r>
              <a:rPr lang="en-US" b="1" i="1" dirty="0">
                <a:solidFill>
                  <a:srgbClr val="000000"/>
                </a:solidFill>
                <a:latin typeface="Helvetica"/>
                <a:cs typeface="Helvetica"/>
              </a:rPr>
              <a:t>only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 be relevant if your proposed science is compelling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A superb educational proposal cannot save a weak (or even an above-average) science proposal: </a:t>
            </a:r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you need to have great science for the educational proposal to matter</a:t>
            </a:r>
            <a:endParaRPr lang="en-US" b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>
              <a:defRPr/>
            </a:pPr>
            <a:endParaRPr lang="en-US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But...</a:t>
            </a: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a weak or superficial educational proposal </a:t>
            </a:r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can</a:t>
            </a: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 sabotage a superb scientific proposal</a:t>
            </a:r>
          </a:p>
        </p:txBody>
      </p:sp>
      <p:sp>
        <p:nvSpPr>
          <p:cNvPr id="177155" name="Picture 1"/>
          <p:cNvSpPr>
            <a:spLocks noChangeAspect="1"/>
          </p:cNvSpPr>
          <p:nvPr/>
        </p:nvSpPr>
        <p:spPr bwMode="auto">
          <a:xfrm>
            <a:off x="1676401" y="1295400"/>
            <a:ext cx="88169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6" name="Text Box 4"/>
          <p:cNvSpPr txBox="1">
            <a:spLocks noChangeArrowheads="1"/>
          </p:cNvSpPr>
          <p:nvPr/>
        </p:nvSpPr>
        <p:spPr bwMode="auto">
          <a:xfrm>
            <a:off x="1828801" y="168276"/>
            <a:ext cx="870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Helvetica"/>
                <a:cs typeface="Helvetica"/>
              </a:rPr>
              <a:t>Educational proposal</a:t>
            </a:r>
          </a:p>
        </p:txBody>
      </p:sp>
      <p:sp>
        <p:nvSpPr>
          <p:cNvPr id="1498121" name="Text Box 9"/>
          <p:cNvSpPr txBox="1">
            <a:spLocks noChangeArrowheads="1"/>
          </p:cNvSpPr>
          <p:nvPr/>
        </p:nvSpPr>
        <p:spPr bwMode="auto">
          <a:xfrm>
            <a:off x="1868312" y="903141"/>
            <a:ext cx="8610600" cy="590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Topics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many options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	high school outreach (students, teachers)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		programs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		research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	community outreach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	</a:t>
            </a:r>
            <a:r>
              <a:rPr lang="en-US" b="1" i="1" dirty="0">
                <a:solidFill>
                  <a:srgbClr val="000000"/>
                </a:solidFill>
                <a:latin typeface="Helvetica"/>
                <a:cs typeface="Helvetica"/>
              </a:rPr>
              <a:t>novel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 course development (methods, topics)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		not just a new course prep!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	can involve undergraduate/graduate students in delivery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	broadening participation in research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	collaborations to bring new participants into research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		web-accessible resources that may be used by the broader community (scientific or non-scientific community!)</a:t>
            </a:r>
          </a:p>
          <a:p>
            <a:pPr>
              <a:defRPr/>
            </a:pPr>
            <a:endParaRPr lang="en-US" b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	Ideally, your proposed activities are integrated with the research elements of the proposal. 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(But this is </a:t>
            </a:r>
            <a:r>
              <a:rPr lang="en-US" b="1" i="1" dirty="0">
                <a:solidFill>
                  <a:srgbClr val="000000"/>
                </a:solidFill>
                <a:latin typeface="Helvetica"/>
                <a:cs typeface="Helvetica"/>
              </a:rPr>
              <a:t>not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 a requirement and can be interpreted broadly! The integration </a:t>
            </a:r>
            <a:r>
              <a:rPr lang="en-US" b="1" i="1" dirty="0">
                <a:solidFill>
                  <a:srgbClr val="000000"/>
                </a:solidFill>
                <a:latin typeface="Helvetica"/>
                <a:cs typeface="Helvetica"/>
              </a:rPr>
              <a:t>needs to make sense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. Some fabulous proposals are only weakly tied to the proposed research!) 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i="1" dirty="0">
                <a:solidFill>
                  <a:srgbClr val="000000"/>
                </a:solidFill>
                <a:latin typeface="Helvetica"/>
                <a:cs typeface="Helvetica"/>
              </a:rPr>
              <a:t>How does the educational proposal fit into your long-term vision as a scientist?</a:t>
            </a:r>
            <a:endParaRPr lang="en-US" b="1" i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77155" name="Picture 1"/>
          <p:cNvSpPr>
            <a:spLocks noChangeAspect="1"/>
          </p:cNvSpPr>
          <p:nvPr/>
        </p:nvSpPr>
        <p:spPr bwMode="auto">
          <a:xfrm>
            <a:off x="1676401" y="1295400"/>
            <a:ext cx="88169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6" name="Text Box 4"/>
          <p:cNvSpPr txBox="1">
            <a:spLocks noChangeArrowheads="1"/>
          </p:cNvSpPr>
          <p:nvPr/>
        </p:nvSpPr>
        <p:spPr bwMode="auto">
          <a:xfrm>
            <a:off x="1828801" y="168276"/>
            <a:ext cx="870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Helvetica"/>
                <a:cs typeface="Helvetica"/>
              </a:rPr>
              <a:t>Educational proposal</a:t>
            </a:r>
          </a:p>
        </p:txBody>
      </p:sp>
      <p:sp>
        <p:nvSpPr>
          <p:cNvPr id="1498121" name="Text Box 9"/>
          <p:cNvSpPr txBox="1">
            <a:spLocks noChangeArrowheads="1"/>
          </p:cNvSpPr>
          <p:nvPr/>
        </p:nvSpPr>
        <p:spPr bwMode="auto">
          <a:xfrm>
            <a:off x="1868312" y="705921"/>
            <a:ext cx="86106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UD has some major structural advantages here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Strong institutional undergraduate research commitment	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	Summer scholars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	Senior honors theses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	Early involvement of students in undergraduate research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	Other activities specific to your department/college (e.g. REUs)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CTAL, NUCLEUS, and other programs		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UD’s institutional advantages should be explicitly emphasized</a:t>
            </a:r>
          </a:p>
          <a:p>
            <a:pPr>
              <a:defRPr/>
            </a:pPr>
            <a:endParaRPr lang="en-US" b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UD does a </a:t>
            </a:r>
            <a:r>
              <a:rPr lang="en-US" b="1" i="1" dirty="0">
                <a:latin typeface="Helvetica"/>
                <a:cs typeface="Helvetica"/>
              </a:rPr>
              <a:t>lot</a:t>
            </a:r>
            <a:r>
              <a:rPr lang="en-US" b="1" dirty="0">
                <a:latin typeface="Helvetica"/>
                <a:cs typeface="Helvetica"/>
              </a:rPr>
              <a:t> of things better than a typical R1 institution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Your proposal is strengthened by stating all of the advantages that (especially) undergraduate researchers at UD have</a:t>
            </a: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	You should also explicitly describe your contributions to undergraduate research at UD – demonstrate that you are actively involved 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However...</a:t>
            </a: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the institutional advantages are not sufficient</a:t>
            </a: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latin typeface="Helvetica"/>
                <a:cs typeface="Helvetica"/>
              </a:rPr>
              <a:t>Criticism: “the PI is engaging in standard/typical faculty activities”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Develop a proposal that </a:t>
            </a:r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is in addition to</a:t>
            </a: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 the inherent strengths of UD</a:t>
            </a:r>
          </a:p>
          <a:p>
            <a:pPr>
              <a:defRPr/>
            </a:pP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77155" name="Picture 1"/>
          <p:cNvSpPr>
            <a:spLocks noChangeAspect="1"/>
          </p:cNvSpPr>
          <p:nvPr/>
        </p:nvSpPr>
        <p:spPr bwMode="auto">
          <a:xfrm>
            <a:off x="1676401" y="1295400"/>
            <a:ext cx="88169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612</Words>
  <Application>Microsoft Office PowerPoint</Application>
  <PresentationFormat>Widescreen</PresentationFormat>
  <Paragraphs>341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Geneva</vt:lpstr>
      <vt:lpstr>Helvetica</vt:lpstr>
      <vt:lpstr>Helvetica Neue</vt:lpstr>
      <vt:lpstr>Office Theme</vt:lpstr>
      <vt:lpstr>April 20, 2020</vt:lpstr>
      <vt:lpstr>PowerPoint Presentation</vt:lpstr>
      <vt:lpstr>PowerPoint Presentation</vt:lpstr>
      <vt:lpstr>NSF: Broader Impacts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Barczak, David A.</dc:creator>
  <cp:lastModifiedBy>Botner, Leigh</cp:lastModifiedBy>
  <cp:revision>128</cp:revision>
  <cp:lastPrinted>2019-09-09T17:36:47Z</cp:lastPrinted>
  <dcterms:created xsi:type="dcterms:W3CDTF">2018-08-31T14:00:21Z</dcterms:created>
  <dcterms:modified xsi:type="dcterms:W3CDTF">2020-04-20T14:18:24Z</dcterms:modified>
</cp:coreProperties>
</file>