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6"/>
  </p:notesMasterIdLst>
  <p:sldIdLst>
    <p:sldId id="263" r:id="rId2"/>
    <p:sldId id="386" r:id="rId3"/>
    <p:sldId id="387" r:id="rId4"/>
    <p:sldId id="38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4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4472C4"/>
    <a:srgbClr val="2DD390"/>
    <a:srgbClr val="219B6A"/>
    <a:srgbClr val="F2B800"/>
    <a:srgbClr val="2AC888"/>
    <a:srgbClr val="7FA3CF"/>
    <a:srgbClr val="C2D3E8"/>
    <a:srgbClr val="BDD73D"/>
    <a:srgbClr val="FCD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48649" autoAdjust="0"/>
  </p:normalViewPr>
  <p:slideViewPr>
    <p:cSldViewPr>
      <p:cViewPr varScale="1">
        <p:scale>
          <a:sx n="52" d="100"/>
          <a:sy n="52" d="100"/>
        </p:scale>
        <p:origin x="3246" y="60"/>
      </p:cViewPr>
      <p:guideLst>
        <p:guide orient="horz" pos="1344"/>
        <p:guide pos="4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5E9C8-5A10-4FE7-A4CA-6F6E750FB7F9}" type="datetimeFigureOut">
              <a:rPr lang="en-US" smtClean="0"/>
              <a:t>10/22/2019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AC7DE-E85B-48FB-A09E-87B2C5DCE7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298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AC7DE-E85B-48FB-A09E-87B2C5DCE71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17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one of the biggest challenges for the consultant is reviewing a document that is being simultaneously revised.</a:t>
            </a:r>
          </a:p>
          <a:p>
            <a:r>
              <a:rPr lang="en-US" dirty="0"/>
              <a:t>When the consultant is given the document, let it go – do not keep working on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AC7DE-E85B-48FB-A09E-87B2C5DCE71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8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AC7DE-E85B-48FB-A09E-87B2C5DCE71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446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B49ED-B1E9-496A-8C48-78BA9B39F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9DD6B4-AB38-496B-A137-7283818C9A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D91AA-E1E2-4BDD-A14C-0FFAC7964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20430-0423-4A15-8D8D-0C403492D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E6CEFEA-79A8-4FB9-9FA3-64E8C20A41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558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DFB95-273D-48A3-A99D-E44D77C1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94DB2-F6F7-4D14-BBBD-90E7C434B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9462"/>
            <a:ext cx="7886700" cy="3970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DCEF8-B3A8-4C35-B992-6E1597CA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5C47E-F857-4948-97A2-3DF18ABD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E6CEFEA-79A8-4FB9-9FA3-64E8C20A419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184746-1CEA-4177-856D-7D6D397080A4}"/>
              </a:ext>
            </a:extLst>
          </p:cNvPr>
          <p:cNvSpPr/>
          <p:nvPr userDrawn="1"/>
        </p:nvSpPr>
        <p:spPr>
          <a:xfrm>
            <a:off x="-228600" y="448574"/>
            <a:ext cx="9525000" cy="1197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886A13-807E-473A-8664-5B0B2566E9F3}"/>
              </a:ext>
            </a:extLst>
          </p:cNvPr>
          <p:cNvSpPr/>
          <p:nvPr userDrawn="1"/>
        </p:nvSpPr>
        <p:spPr>
          <a:xfrm>
            <a:off x="-228600" y="322630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00F7AA-F6D6-4A88-96B8-C8C33A8F0BDD}"/>
              </a:ext>
            </a:extLst>
          </p:cNvPr>
          <p:cNvSpPr/>
          <p:nvPr userDrawn="1"/>
        </p:nvSpPr>
        <p:spPr>
          <a:xfrm>
            <a:off x="-228600" y="1681081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7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694DBD4-E469-49E8-9918-F45A8A4EF208}"/>
              </a:ext>
            </a:extLst>
          </p:cNvPr>
          <p:cNvSpPr txBox="1">
            <a:spLocks/>
          </p:cNvSpPr>
          <p:nvPr userDrawn="1"/>
        </p:nvSpPr>
        <p:spPr>
          <a:xfrm>
            <a:off x="628650" y="324289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60F31A-5F3B-46A4-BE0A-66C9B8722AC1}"/>
              </a:ext>
            </a:extLst>
          </p:cNvPr>
          <p:cNvSpPr/>
          <p:nvPr userDrawn="1"/>
        </p:nvSpPr>
        <p:spPr>
          <a:xfrm>
            <a:off x="-228600" y="3326344"/>
            <a:ext cx="9525000" cy="1197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BFF397-72B9-4C24-9865-232150F81709}"/>
              </a:ext>
            </a:extLst>
          </p:cNvPr>
          <p:cNvSpPr/>
          <p:nvPr userDrawn="1"/>
        </p:nvSpPr>
        <p:spPr>
          <a:xfrm>
            <a:off x="-228600" y="3200400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5AC7C1-EA56-4336-AFFB-FB4C02643A55}"/>
              </a:ext>
            </a:extLst>
          </p:cNvPr>
          <p:cNvSpPr/>
          <p:nvPr userDrawn="1"/>
        </p:nvSpPr>
        <p:spPr>
          <a:xfrm>
            <a:off x="-228600" y="4558851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FBA947-E529-463A-9E5C-456D50F35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>
            <a:normAutofit/>
          </a:bodyPr>
          <a:lstStyle>
            <a:lvl1pPr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54052-8832-4A6A-BCAA-CD84AB770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A8A8A-3288-4290-A58D-FD41DC2E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01268-B7B4-4A9C-AF97-55D72BF87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E6CEFEA-79A8-4FB9-9FA3-64E8C20A41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17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6F196-E38E-4493-975B-CB79BF2F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7AEC0-AF14-4666-8D1F-8E7BE9A8C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B6E9E4-6895-4304-993A-6855613C1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6BA95-7406-4E66-9977-45D9C0741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FD8DB-FEA6-44DF-823E-573808617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E6CEFEA-79A8-4FB9-9FA3-64E8C20A419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E69047-2B45-447C-BDB9-D25F1A055A94}"/>
              </a:ext>
            </a:extLst>
          </p:cNvPr>
          <p:cNvSpPr/>
          <p:nvPr userDrawn="1"/>
        </p:nvSpPr>
        <p:spPr>
          <a:xfrm>
            <a:off x="-228600" y="448574"/>
            <a:ext cx="9525000" cy="1197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CA3842-09EC-431D-8342-C8C5407D318A}"/>
              </a:ext>
            </a:extLst>
          </p:cNvPr>
          <p:cNvSpPr/>
          <p:nvPr userDrawn="1"/>
        </p:nvSpPr>
        <p:spPr>
          <a:xfrm>
            <a:off x="-228600" y="322630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CD26A7-7B8D-4574-B43E-19D49CFDF292}"/>
              </a:ext>
            </a:extLst>
          </p:cNvPr>
          <p:cNvSpPr/>
          <p:nvPr userDrawn="1"/>
        </p:nvSpPr>
        <p:spPr>
          <a:xfrm>
            <a:off x="-228600" y="1681081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45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ציין מיקום טקסט 10"/>
          <p:cNvSpPr>
            <a:spLocks noGrp="1"/>
          </p:cNvSpPr>
          <p:nvPr>
            <p:ph type="body" sz="quarter" idx="12" hasCustomPrompt="1"/>
          </p:nvPr>
        </p:nvSpPr>
        <p:spPr>
          <a:xfrm>
            <a:off x="4102381" y="1845287"/>
            <a:ext cx="4636851" cy="19790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5550"/>
              </a:lnSpc>
              <a:buNone/>
              <a:defRPr sz="5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 Template</a:t>
            </a:r>
          </a:p>
        </p:txBody>
      </p:sp>
      <p:sp>
        <p:nvSpPr>
          <p:cNvPr id="12" name="מציין מיקום טקסט 10"/>
          <p:cNvSpPr>
            <a:spLocks noGrp="1"/>
          </p:cNvSpPr>
          <p:nvPr>
            <p:ph type="body" sz="quarter" idx="13" hasCustomPrompt="1"/>
          </p:nvPr>
        </p:nvSpPr>
        <p:spPr>
          <a:xfrm>
            <a:off x="4102381" y="4110493"/>
            <a:ext cx="4636851" cy="485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Teva</a:t>
            </a:r>
            <a:r>
              <a:rPr lang="en-US" dirty="0"/>
              <a:t> 2014</a:t>
            </a:r>
          </a:p>
        </p:txBody>
      </p:sp>
      <p:sp>
        <p:nvSpPr>
          <p:cNvPr id="8" name="מציין מיקום טקסט 10"/>
          <p:cNvSpPr>
            <a:spLocks noGrp="1"/>
          </p:cNvSpPr>
          <p:nvPr>
            <p:ph type="body" sz="quarter" idx="14" hasCustomPrompt="1"/>
          </p:nvPr>
        </p:nvSpPr>
        <p:spPr>
          <a:xfrm>
            <a:off x="1109150" y="1035256"/>
            <a:ext cx="1762639" cy="485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4209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D1D7CA-1ABB-4A68-BB77-93FD33D8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AB0F2-BFCE-4634-8CEB-5D4539C1A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0D734-2D1C-4F82-B3AC-53332CDD2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44B7A5-39C9-4690-9D93-8A5BE5433CB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687679"/>
            <a:ext cx="762000" cy="103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80EDF9BD-114A-4C8A-9FBD-2BCB4C3C44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4421" y="-914400"/>
            <a:ext cx="9593803" cy="9593803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648B24A-0DA6-4B66-BB24-6D6870374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600" y="5867400"/>
            <a:ext cx="3200400" cy="1127018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Stacey C. Tobin, PhD, ELS</a:t>
            </a:r>
          </a:p>
          <a:p>
            <a:r>
              <a:rPr lang="en-US" sz="1600" dirty="0">
                <a:solidFill>
                  <a:schemeClr val="bg1"/>
                </a:solidFill>
              </a:rPr>
              <a:t>The Tobin Touch, Inc.</a:t>
            </a:r>
          </a:p>
          <a:p>
            <a:r>
              <a:rPr lang="en-US" sz="1600" dirty="0">
                <a:solidFill>
                  <a:schemeClr val="bg1"/>
                </a:solidFill>
              </a:rPr>
              <a:t>stacey.tobin@thetobintouch.com</a:t>
            </a:r>
          </a:p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DB3B1B0-07EF-4677-9CC7-986C1B56F0A0}"/>
              </a:ext>
            </a:extLst>
          </p:cNvPr>
          <p:cNvSpPr/>
          <p:nvPr/>
        </p:nvSpPr>
        <p:spPr>
          <a:xfrm>
            <a:off x="-190500" y="672493"/>
            <a:ext cx="9525000" cy="1197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4F11FC-3A87-4D3D-8B83-AE633B949716}"/>
              </a:ext>
            </a:extLst>
          </p:cNvPr>
          <p:cNvSpPr/>
          <p:nvPr/>
        </p:nvSpPr>
        <p:spPr>
          <a:xfrm>
            <a:off x="-190500" y="546549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6F311A8-DB9E-45B8-A3E1-BACF3E6DC0CC}"/>
              </a:ext>
            </a:extLst>
          </p:cNvPr>
          <p:cNvSpPr/>
          <p:nvPr/>
        </p:nvSpPr>
        <p:spPr>
          <a:xfrm>
            <a:off x="-190500" y="1905000"/>
            <a:ext cx="9525000" cy="91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2D53DEC-9D12-4D29-BA52-36499BEFE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863" y="1001805"/>
            <a:ext cx="7322598" cy="864317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Tips for Working With a Grant Consultant</a:t>
            </a:r>
          </a:p>
        </p:txBody>
      </p:sp>
    </p:spTree>
    <p:extLst>
      <p:ext uri="{BB962C8B-B14F-4D97-AF65-F5344CB8AC3E}">
        <p14:creationId xmlns:p14="http://schemas.microsoft.com/office/powerpoint/2010/main" val="295478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34D47-C214-4AD8-BF2E-D2F1251E2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Expectations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467B0C-F5F5-420C-A800-0365854F5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9462"/>
            <a:ext cx="7448550" cy="3970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Decide what level of feedback you are looking for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High-level ideas and “story development”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Hypothesis and study design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Crosschecking against RFA and grant guideline requirements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Formatting for flow, consistency, and readability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Grammar, spelling, and punctuation</a:t>
            </a:r>
          </a:p>
          <a:p>
            <a:pPr lvl="1"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9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E66C2-2547-4591-8D17-F7A72ABC1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8286750" cy="1325563"/>
          </a:xfrm>
        </p:spPr>
        <p:txBody>
          <a:bodyPr/>
          <a:lstStyle/>
          <a:p>
            <a:r>
              <a:rPr lang="en-US" dirty="0"/>
              <a:t>Set Milestones and Deadlines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19111B-0F66-43A5-A6D8-678F0D27D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9461"/>
            <a:ext cx="8286750" cy="444341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Decide how the project will proceed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Reviewing pieces separately vs. the entire proposal?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How many rounds of review?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Estimated turnaround time per round?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Coordinating colleague and consultant reviews?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Work backwards from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Final deadline for internal approval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Final deadline for agency submission</a:t>
            </a:r>
          </a:p>
          <a:p>
            <a:pPr>
              <a:lnSpc>
                <a:spcPct val="110000"/>
              </a:lnSpc>
            </a:pPr>
            <a:r>
              <a:rPr lang="en-US" dirty="0"/>
              <a:t>Let the consultant know when deadlines shift – because they will!</a:t>
            </a:r>
          </a:p>
        </p:txBody>
      </p:sp>
    </p:spTree>
    <p:extLst>
      <p:ext uri="{BB962C8B-B14F-4D97-AF65-F5344CB8AC3E}">
        <p14:creationId xmlns:p14="http://schemas.microsoft.com/office/powerpoint/2010/main" val="3246505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6247-A67C-44FE-9824-73C24807B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 in Touch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B299A0-A0B4-4D7B-9BF5-B6FC97681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Decide how—and how often—to communicate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Project kick off to set expectations and timeline?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Mid-project check-ins?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Email and/or phone calls/Skype?</a:t>
            </a:r>
          </a:p>
          <a:p>
            <a:pPr>
              <a:lnSpc>
                <a:spcPct val="100000"/>
              </a:lnSpc>
            </a:pPr>
            <a:r>
              <a:rPr lang="en-US" dirty="0"/>
              <a:t>Communicate through documents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Margin comments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File naming to ensure version control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Style guides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83885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4">
      <a:dk1>
        <a:srgbClr val="323F4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323F4F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Words>221</Words>
  <Application>Microsoft Office PowerPoint</Application>
  <PresentationFormat>On-screen Show (4:3)</PresentationFormat>
  <Paragraphs>35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Custom Design</vt:lpstr>
      <vt:lpstr>Tips for Working With a Grant Consultant</vt:lpstr>
      <vt:lpstr>Set Expectations</vt:lpstr>
      <vt:lpstr>Set Milestones and Deadlines</vt:lpstr>
      <vt:lpstr>Stay in Touch</vt:lpstr>
    </vt:vector>
  </TitlesOfParts>
  <Company>Teva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Options for Basic &amp; Clinical Scientists: Research and Development in the Pharmaceutical Industry</dc:title>
  <dc:creator>mgarin</dc:creator>
  <cp:lastModifiedBy>Stacey Tobin</cp:lastModifiedBy>
  <cp:revision>81</cp:revision>
  <dcterms:created xsi:type="dcterms:W3CDTF">2016-03-24T17:24:19Z</dcterms:created>
  <dcterms:modified xsi:type="dcterms:W3CDTF">2019-10-23T01:39:38Z</dcterms:modified>
</cp:coreProperties>
</file>